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90.jpg" ContentType="image/jpeg"/>
  <Override PartName="/ppt/media/image191.jpg" ContentType="image/jpeg"/>
  <Override PartName="/ppt/media/image339.jpg" ContentType="image/jpeg"/>
  <Override PartName="/ppt/media/image342.jpg" ContentType="image/jpeg"/>
  <Override PartName="/ppt/media/image343.jpg" ContentType="image/jpeg"/>
  <Override PartName="/ppt/media/image345.jpg" ContentType="image/jpeg"/>
  <Override PartName="/ppt/media/image348.jpg" ContentType="image/jpeg"/>
  <Override PartName="/ppt/media/image351.jpg" ContentType="image/jpeg"/>
  <Override PartName="/ppt/media/image354.jpg" ContentType="image/jpeg"/>
  <Override PartName="/ppt/media/image355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3" r:id="rId3"/>
    <p:sldId id="344" r:id="rId4"/>
    <p:sldId id="478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345" r:id="rId18"/>
    <p:sldId id="346" r:id="rId19"/>
    <p:sldId id="348" r:id="rId20"/>
    <p:sldId id="349" r:id="rId21"/>
    <p:sldId id="347" r:id="rId22"/>
    <p:sldId id="350" r:id="rId23"/>
    <p:sldId id="351" r:id="rId24"/>
    <p:sldId id="477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2171" r:id="rId36"/>
    <p:sldId id="2172" r:id="rId37"/>
    <p:sldId id="479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2" r:id="rId64"/>
    <p:sldId id="473" r:id="rId65"/>
    <p:sldId id="474" r:id="rId66"/>
    <p:sldId id="475" r:id="rId67"/>
    <p:sldId id="476" r:id="rId68"/>
    <p:sldId id="2522" r:id="rId69"/>
    <p:sldId id="2148" r:id="rId70"/>
    <p:sldId id="2149" r:id="rId71"/>
    <p:sldId id="2150" r:id="rId72"/>
    <p:sldId id="2151" r:id="rId73"/>
    <p:sldId id="2152" r:id="rId74"/>
    <p:sldId id="2523" r:id="rId75"/>
    <p:sldId id="2168" r:id="rId76"/>
    <p:sldId id="2169" r:id="rId77"/>
    <p:sldId id="2170" r:id="rId78"/>
    <p:sldId id="2524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7AF"/>
    <a:srgbClr val="5A7EA9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34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94054" y="1123133"/>
            <a:ext cx="4504690" cy="450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휴먼아미체"/>
                <a:cs typeface="휴먼아미체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326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22329"/>
            <a:ext cx="534987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35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27.pn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26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31.png"/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20" Type="http://schemas.openxmlformats.org/officeDocument/2006/relationships/image" Target="../media/image78.png"/><Relationship Id="rId41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4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2" Type="http://schemas.openxmlformats.org/officeDocument/2006/relationships/image" Target="../media/image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12.png"/><Relationship Id="rId5" Type="http://schemas.openxmlformats.org/officeDocument/2006/relationships/image" Target="../media/image108.png"/><Relationship Id="rId15" Type="http://schemas.openxmlformats.org/officeDocument/2006/relationships/image" Target="../media/image26.png"/><Relationship Id="rId10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27.pn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9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3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hyperlink" Target="http://www.imagetoday.co.kr/" TargetMode="External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6.png"/><Relationship Id="rId3" Type="http://schemas.openxmlformats.org/officeDocument/2006/relationships/image" Target="../media/image208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9.png"/><Relationship Id="rId9" Type="http://schemas.openxmlformats.org/officeDocument/2006/relationships/image" Target="../media/image213.png"/><Relationship Id="rId14" Type="http://schemas.openxmlformats.org/officeDocument/2006/relationships/image" Target="../media/image2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1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6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9.png"/><Relationship Id="rId9" Type="http://schemas.openxmlformats.org/officeDocument/2006/relationships/image" Target="../media/image230.png"/><Relationship Id="rId1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245.png"/><Relationship Id="rId26" Type="http://schemas.openxmlformats.org/officeDocument/2006/relationships/image" Target="../media/image253.png"/><Relationship Id="rId21" Type="http://schemas.openxmlformats.org/officeDocument/2006/relationships/image" Target="../media/image248.png"/><Relationship Id="rId34" Type="http://schemas.openxmlformats.org/officeDocument/2006/relationships/image" Target="../media/image261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75.png"/><Relationship Id="rId25" Type="http://schemas.openxmlformats.org/officeDocument/2006/relationships/image" Target="../media/image252.png"/><Relationship Id="rId33" Type="http://schemas.openxmlformats.org/officeDocument/2006/relationships/image" Target="../media/image260.png"/><Relationship Id="rId38" Type="http://schemas.openxmlformats.org/officeDocument/2006/relationships/image" Target="../media/image265.png"/><Relationship Id="rId2" Type="http://schemas.openxmlformats.org/officeDocument/2006/relationships/image" Target="../media/image234.png"/><Relationship Id="rId16" Type="http://schemas.openxmlformats.org/officeDocument/2006/relationships/image" Target="../media/image26.png"/><Relationship Id="rId20" Type="http://schemas.openxmlformats.org/officeDocument/2006/relationships/image" Target="../media/image247.png"/><Relationship Id="rId29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1.png"/><Relationship Id="rId32" Type="http://schemas.openxmlformats.org/officeDocument/2006/relationships/image" Target="../media/image259.png"/><Relationship Id="rId37" Type="http://schemas.openxmlformats.org/officeDocument/2006/relationships/image" Target="../media/image264.png"/><Relationship Id="rId5" Type="http://schemas.openxmlformats.org/officeDocument/2006/relationships/image" Target="../media/image237.png"/><Relationship Id="rId15" Type="http://schemas.openxmlformats.org/officeDocument/2006/relationships/image" Target="../media/image74.png"/><Relationship Id="rId23" Type="http://schemas.openxmlformats.org/officeDocument/2006/relationships/image" Target="../media/image250.png"/><Relationship Id="rId28" Type="http://schemas.openxmlformats.org/officeDocument/2006/relationships/image" Target="../media/image255.png"/><Relationship Id="rId36" Type="http://schemas.openxmlformats.org/officeDocument/2006/relationships/image" Target="../media/image263.png"/><Relationship Id="rId10" Type="http://schemas.openxmlformats.org/officeDocument/2006/relationships/image" Target="../media/image242.png"/><Relationship Id="rId19" Type="http://schemas.openxmlformats.org/officeDocument/2006/relationships/image" Target="../media/image246.png"/><Relationship Id="rId31" Type="http://schemas.openxmlformats.org/officeDocument/2006/relationships/image" Target="../media/image258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73.png"/><Relationship Id="rId22" Type="http://schemas.openxmlformats.org/officeDocument/2006/relationships/image" Target="../media/image249.png"/><Relationship Id="rId27" Type="http://schemas.openxmlformats.org/officeDocument/2006/relationships/image" Target="../media/image254.png"/><Relationship Id="rId30" Type="http://schemas.openxmlformats.org/officeDocument/2006/relationships/image" Target="../media/image257.png"/><Relationship Id="rId35" Type="http://schemas.openxmlformats.org/officeDocument/2006/relationships/image" Target="../media/image262.png"/><Relationship Id="rId8" Type="http://schemas.openxmlformats.org/officeDocument/2006/relationships/image" Target="../media/image240.png"/><Relationship Id="rId3" Type="http://schemas.openxmlformats.org/officeDocument/2006/relationships/image" Target="../media/image2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imagetoday.co.kr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75.png"/><Relationship Id="rId18" Type="http://schemas.openxmlformats.org/officeDocument/2006/relationships/image" Target="../media/image276.png"/><Relationship Id="rId26" Type="http://schemas.openxmlformats.org/officeDocument/2006/relationships/image" Target="../media/image283.png"/><Relationship Id="rId3" Type="http://schemas.openxmlformats.org/officeDocument/2006/relationships/image" Target="../media/image267.png"/><Relationship Id="rId21" Type="http://schemas.openxmlformats.org/officeDocument/2006/relationships/image" Target="../media/image278.png"/><Relationship Id="rId7" Type="http://schemas.openxmlformats.org/officeDocument/2006/relationships/image" Target="../media/image271.png"/><Relationship Id="rId12" Type="http://schemas.openxmlformats.org/officeDocument/2006/relationships/image" Target="../media/image26.png"/><Relationship Id="rId17" Type="http://schemas.openxmlformats.org/officeDocument/2006/relationships/image" Target="../media/image275.png"/><Relationship Id="rId25" Type="http://schemas.openxmlformats.org/officeDocument/2006/relationships/image" Target="../media/image282.png"/><Relationship Id="rId2" Type="http://schemas.openxmlformats.org/officeDocument/2006/relationships/image" Target="../media/image266.png"/><Relationship Id="rId16" Type="http://schemas.openxmlformats.org/officeDocument/2006/relationships/image" Target="../media/image274.png"/><Relationship Id="rId20" Type="http://schemas.openxmlformats.org/officeDocument/2006/relationships/image" Target="../media/image277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0.png"/><Relationship Id="rId11" Type="http://schemas.openxmlformats.org/officeDocument/2006/relationships/image" Target="../media/image74.png"/><Relationship Id="rId24" Type="http://schemas.openxmlformats.org/officeDocument/2006/relationships/image" Target="../media/image281.png"/><Relationship Id="rId5" Type="http://schemas.openxmlformats.org/officeDocument/2006/relationships/image" Target="../media/image269.png"/><Relationship Id="rId15" Type="http://schemas.openxmlformats.org/officeDocument/2006/relationships/image" Target="../media/image273.png"/><Relationship Id="rId23" Type="http://schemas.openxmlformats.org/officeDocument/2006/relationships/image" Target="../media/image280.png"/><Relationship Id="rId28" Type="http://schemas.openxmlformats.org/officeDocument/2006/relationships/image" Target="../media/image285.png"/><Relationship Id="rId10" Type="http://schemas.openxmlformats.org/officeDocument/2006/relationships/image" Target="../media/image73.png"/><Relationship Id="rId19" Type="http://schemas.openxmlformats.org/officeDocument/2006/relationships/image" Target="../media/image71.png"/><Relationship Id="rId4" Type="http://schemas.openxmlformats.org/officeDocument/2006/relationships/image" Target="../media/image268.png"/><Relationship Id="rId9" Type="http://schemas.openxmlformats.org/officeDocument/2006/relationships/image" Target="../media/image72.png"/><Relationship Id="rId14" Type="http://schemas.openxmlformats.org/officeDocument/2006/relationships/image" Target="../media/image272.png"/><Relationship Id="rId22" Type="http://schemas.openxmlformats.org/officeDocument/2006/relationships/image" Target="../media/image279.png"/><Relationship Id="rId27" Type="http://schemas.openxmlformats.org/officeDocument/2006/relationships/image" Target="../media/image284.png"/><Relationship Id="rId30" Type="http://schemas.openxmlformats.org/officeDocument/2006/relationships/image" Target="../media/image2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49.png"/><Relationship Id="rId21" Type="http://schemas.openxmlformats.org/officeDocument/2006/relationships/image" Target="../media/image305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8.png"/><Relationship Id="rId16" Type="http://schemas.openxmlformats.org/officeDocument/2006/relationships/image" Target="../media/image30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19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jpg"/><Relationship Id="rId13" Type="http://schemas.openxmlformats.org/officeDocument/2006/relationships/image" Target="../media/image9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4.jpg"/><Relationship Id="rId5" Type="http://schemas.openxmlformats.org/officeDocument/2006/relationships/image" Target="../media/image318.png"/><Relationship Id="rId10" Type="http://schemas.openxmlformats.org/officeDocument/2006/relationships/image" Target="../media/image323.jpg"/><Relationship Id="rId4" Type="http://schemas.openxmlformats.org/officeDocument/2006/relationships/image" Target="../media/image317.png"/><Relationship Id="rId9" Type="http://schemas.openxmlformats.org/officeDocument/2006/relationships/image" Target="../media/image32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jpg"/><Relationship Id="rId5" Type="http://schemas.openxmlformats.org/officeDocument/2006/relationships/image" Target="../media/image331.png"/><Relationship Id="rId4" Type="http://schemas.openxmlformats.org/officeDocument/2006/relationships/image" Target="../media/image33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jpg"/><Relationship Id="rId5" Type="http://schemas.openxmlformats.org/officeDocument/2006/relationships/image" Target="../media/image333.png"/><Relationship Id="rId4" Type="http://schemas.openxmlformats.org/officeDocument/2006/relationships/image" Target="../media/image33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jpg"/><Relationship Id="rId5" Type="http://schemas.openxmlformats.org/officeDocument/2006/relationships/image" Target="../media/image333.png"/><Relationship Id="rId4" Type="http://schemas.openxmlformats.org/officeDocument/2006/relationships/image" Target="../media/image330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5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jpg"/><Relationship Id="rId5" Type="http://schemas.openxmlformats.org/officeDocument/2006/relationships/image" Target="../media/image333.png"/><Relationship Id="rId4" Type="http://schemas.openxmlformats.org/officeDocument/2006/relationships/image" Target="../media/image330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eg"/><Relationship Id="rId2" Type="http://schemas.openxmlformats.org/officeDocument/2006/relationships/image" Target="../media/image3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image" Target="../media/image341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jp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6.png"/><Relationship Id="rId4" Type="http://schemas.openxmlformats.org/officeDocument/2006/relationships/image" Target="../media/image355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eg"/><Relationship Id="rId2" Type="http://schemas.openxmlformats.org/officeDocument/2006/relationships/image" Target="../media/image3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8.png"/><Relationship Id="rId16" Type="http://schemas.openxmlformats.org/officeDocument/2006/relationships/image" Target="../media/image4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CSS3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204. CSS </a:t>
            </a:r>
            <a:r>
              <a:rPr lang="ko-KR" altLang="en-US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색상과 배경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608557"/>
            <a:ext cx="10560050" cy="168656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background-repeat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 indent="-635">
              <a:lnSpc>
                <a:spcPct val="102099"/>
              </a:lnSpc>
              <a:spcBef>
                <a:spcPts val="1864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배경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140" dirty="0">
                <a:latin typeface="나눔고딕 ExtraBold"/>
                <a:cs typeface="나눔고딕 ExtraBold"/>
              </a:rPr>
              <a:t>이미지</a:t>
            </a:r>
            <a:r>
              <a:rPr sz="2400" spc="140" dirty="0">
                <a:latin typeface="휴먼아미체"/>
                <a:cs typeface="휴먼아미체"/>
              </a:rPr>
              <a:t>를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경우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310" dirty="0">
                <a:latin typeface="나눔고딕 ExtraBold"/>
                <a:cs typeface="나눔고딕 ExtraBold"/>
              </a:rPr>
              <a:t>반복</a:t>
            </a:r>
            <a:r>
              <a:rPr sz="2400" spc="310" dirty="0">
                <a:latin typeface="휴먼아미체"/>
                <a:cs typeface="휴먼아미체"/>
              </a:rPr>
              <a:t>시킬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것인지</a:t>
            </a:r>
            <a:r>
              <a:rPr sz="2400" spc="58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반복한다면 </a:t>
            </a:r>
            <a:r>
              <a:rPr sz="2400" spc="900" dirty="0">
                <a:latin typeface="휴먼아미체"/>
                <a:cs typeface="휴먼아미체"/>
              </a:rPr>
              <a:t>어느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방향으로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반복할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것인지를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70" dirty="0">
                <a:latin typeface="휴먼아미체"/>
                <a:cs typeface="휴먼아미체"/>
              </a:rPr>
              <a:t>지정한다</a:t>
            </a:r>
            <a:r>
              <a:rPr sz="2400" spc="570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같다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606296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0016" y="2842011"/>
            <a:ext cx="11302365" cy="2358390"/>
            <a:chOff x="890016" y="2842011"/>
            <a:chExt cx="11302365" cy="23583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863" y="3442715"/>
              <a:ext cx="10613136" cy="17572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536" y="4026407"/>
              <a:ext cx="8849867" cy="27198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5360" y="2848361"/>
              <a:ext cx="9210040" cy="1193800"/>
            </a:xfrm>
            <a:custGeom>
              <a:avLst/>
              <a:gdLst/>
              <a:ahLst/>
              <a:cxnLst/>
              <a:rect l="l" t="t" r="r" b="b"/>
              <a:pathLst>
                <a:path w="9210040" h="1193800">
                  <a:moveTo>
                    <a:pt x="9105265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12"/>
                  </a:lnTo>
                  <a:lnTo>
                    <a:pt x="8194" y="1129603"/>
                  </a:lnTo>
                  <a:lnTo>
                    <a:pt x="30540" y="1162750"/>
                  </a:lnTo>
                  <a:lnTo>
                    <a:pt x="63682" y="1185097"/>
                  </a:lnTo>
                  <a:lnTo>
                    <a:pt x="104267" y="1193291"/>
                  </a:lnTo>
                  <a:lnTo>
                    <a:pt x="9105265" y="1193291"/>
                  </a:lnTo>
                  <a:lnTo>
                    <a:pt x="9145849" y="1185097"/>
                  </a:lnTo>
                  <a:lnTo>
                    <a:pt x="9178991" y="1162750"/>
                  </a:lnTo>
                  <a:lnTo>
                    <a:pt x="9201337" y="1129603"/>
                  </a:lnTo>
                  <a:lnTo>
                    <a:pt x="9209532" y="1089012"/>
                  </a:lnTo>
                  <a:lnTo>
                    <a:pt x="9209532" y="104266"/>
                  </a:lnTo>
                  <a:lnTo>
                    <a:pt x="9201337" y="63682"/>
                  </a:lnTo>
                  <a:lnTo>
                    <a:pt x="9178991" y="30540"/>
                  </a:lnTo>
                  <a:lnTo>
                    <a:pt x="9145849" y="8194"/>
                  </a:lnTo>
                  <a:lnTo>
                    <a:pt x="9105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5360" y="2848361"/>
              <a:ext cx="9210040" cy="1193800"/>
            </a:xfrm>
            <a:custGeom>
              <a:avLst/>
              <a:gdLst/>
              <a:ahLst/>
              <a:cxnLst/>
              <a:rect l="l" t="t" r="r" b="b"/>
              <a:pathLst>
                <a:path w="921004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9105265" y="0"/>
                  </a:lnTo>
                  <a:lnTo>
                    <a:pt x="9145849" y="8194"/>
                  </a:lnTo>
                  <a:lnTo>
                    <a:pt x="9178991" y="30540"/>
                  </a:lnTo>
                  <a:lnTo>
                    <a:pt x="9201337" y="63682"/>
                  </a:lnTo>
                  <a:lnTo>
                    <a:pt x="9209532" y="104266"/>
                  </a:lnTo>
                  <a:lnTo>
                    <a:pt x="9209532" y="1089012"/>
                  </a:lnTo>
                  <a:lnTo>
                    <a:pt x="9201337" y="1129603"/>
                  </a:lnTo>
                  <a:lnTo>
                    <a:pt x="9178991" y="1162750"/>
                  </a:lnTo>
                  <a:lnTo>
                    <a:pt x="9145849" y="1185097"/>
                  </a:lnTo>
                  <a:lnTo>
                    <a:pt x="9105265" y="1193291"/>
                  </a:lnTo>
                  <a:lnTo>
                    <a:pt x="104267" y="1193291"/>
                  </a:lnTo>
                  <a:lnTo>
                    <a:pt x="63682" y="1185097"/>
                  </a:lnTo>
                  <a:lnTo>
                    <a:pt x="30540" y="1162750"/>
                  </a:lnTo>
                  <a:lnTo>
                    <a:pt x="8194" y="1129603"/>
                  </a:lnTo>
                  <a:lnTo>
                    <a:pt x="0" y="1089012"/>
                  </a:lnTo>
                  <a:lnTo>
                    <a:pt x="0" y="104266"/>
                  </a:lnTo>
                  <a:close/>
                </a:path>
              </a:pathLst>
            </a:custGeom>
            <a:ln w="1219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4420" y="2932181"/>
              <a:ext cx="9016365" cy="1042669"/>
            </a:xfrm>
            <a:custGeom>
              <a:avLst/>
              <a:gdLst/>
              <a:ahLst/>
              <a:cxnLst/>
              <a:rect l="l" t="t" r="r" b="b"/>
              <a:pathLst>
                <a:path w="9016365" h="1042670">
                  <a:moveTo>
                    <a:pt x="8906700" y="0"/>
                  </a:moveTo>
                  <a:lnTo>
                    <a:pt x="109283" y="0"/>
                  </a:lnTo>
                  <a:lnTo>
                    <a:pt x="66747" y="8586"/>
                  </a:lnTo>
                  <a:lnTo>
                    <a:pt x="32010" y="32005"/>
                  </a:lnTo>
                  <a:lnTo>
                    <a:pt x="8588" y="66742"/>
                  </a:lnTo>
                  <a:lnTo>
                    <a:pt x="0" y="109283"/>
                  </a:lnTo>
                  <a:lnTo>
                    <a:pt x="0" y="933119"/>
                  </a:lnTo>
                  <a:lnTo>
                    <a:pt x="8588" y="975663"/>
                  </a:lnTo>
                  <a:lnTo>
                    <a:pt x="32010" y="1010404"/>
                  </a:lnTo>
                  <a:lnTo>
                    <a:pt x="66747" y="1033827"/>
                  </a:lnTo>
                  <a:lnTo>
                    <a:pt x="109283" y="1042416"/>
                  </a:lnTo>
                  <a:lnTo>
                    <a:pt x="8906700" y="1042416"/>
                  </a:lnTo>
                  <a:lnTo>
                    <a:pt x="8949236" y="1033827"/>
                  </a:lnTo>
                  <a:lnTo>
                    <a:pt x="8983973" y="1010404"/>
                  </a:lnTo>
                  <a:lnTo>
                    <a:pt x="9007395" y="975663"/>
                  </a:lnTo>
                  <a:lnTo>
                    <a:pt x="9015984" y="933119"/>
                  </a:lnTo>
                  <a:lnTo>
                    <a:pt x="9015984" y="109283"/>
                  </a:lnTo>
                  <a:lnTo>
                    <a:pt x="9007395" y="66742"/>
                  </a:lnTo>
                  <a:lnTo>
                    <a:pt x="8983973" y="32005"/>
                  </a:lnTo>
                  <a:lnTo>
                    <a:pt x="8949236" y="8586"/>
                  </a:lnTo>
                  <a:lnTo>
                    <a:pt x="890670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016" y="2891028"/>
              <a:ext cx="1185671" cy="871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4772" y="2891028"/>
              <a:ext cx="1185671" cy="871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8003" y="2891028"/>
              <a:ext cx="868679" cy="871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5767" y="2891028"/>
              <a:ext cx="3014471" cy="871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8552" y="2891028"/>
              <a:ext cx="758951" cy="8717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5816" y="2891028"/>
              <a:ext cx="1972055" cy="8717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6183" y="2891028"/>
              <a:ext cx="758951" cy="871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3448" y="2891028"/>
              <a:ext cx="1344167" cy="871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5927" y="2891028"/>
              <a:ext cx="758951" cy="8717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3192" y="2891028"/>
              <a:ext cx="1680971" cy="8717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6164" y="3275076"/>
              <a:ext cx="710183" cy="8717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4660" y="3275075"/>
              <a:ext cx="1185671" cy="8717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9416" y="3275075"/>
              <a:ext cx="868679" cy="8717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5655" y="3275076"/>
              <a:ext cx="2023871" cy="87172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53873" y="3008396"/>
            <a:ext cx="819340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958339" marR="5080" indent="-1946275">
              <a:lnSpc>
                <a:spcPts val="3020"/>
              </a:lnSpc>
              <a:spcBef>
                <a:spcPts val="480"/>
              </a:spcBef>
            </a:pP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사용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가능</a:t>
            </a:r>
            <a:r>
              <a:rPr sz="2800" b="1" spc="-15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0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한컴산뜻돋움"/>
                <a:cs typeface="한컴산뜻돋움"/>
              </a:rPr>
              <a:t>repeat,</a:t>
            </a:r>
            <a:r>
              <a:rPr sz="2800" b="1" spc="-8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50" dirty="0">
                <a:solidFill>
                  <a:srgbClr val="FFFFFF"/>
                </a:solidFill>
                <a:latin typeface="한컴산뜻돋움"/>
                <a:cs typeface="한컴산뜻돋움"/>
              </a:rPr>
              <a:t>repeat-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x,</a:t>
            </a:r>
            <a:r>
              <a:rPr sz="2800" b="1" spc="-7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50" dirty="0">
                <a:solidFill>
                  <a:srgbClr val="FFFFFF"/>
                </a:solidFill>
                <a:latin typeface="한컴산뜻돋움"/>
                <a:cs typeface="한컴산뜻돋움"/>
              </a:rPr>
              <a:t>repeat-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y,</a:t>
            </a:r>
            <a:r>
              <a:rPr sz="2800" b="1" spc="-7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no-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repeat 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초기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5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0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repeat)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2546616"/>
            <a:ext cx="10800715" cy="306705"/>
            <a:chOff x="0" y="2546616"/>
            <a:chExt cx="10800715" cy="306705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10430" y="2546616"/>
              <a:ext cx="4990157" cy="3060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2616708"/>
              <a:ext cx="5811710" cy="23606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BFC9B0C-3A1A-6F9F-B908-D57F2EA3453C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3101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background-repeat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4501" y="1382010"/>
            <a:ext cx="5116830" cy="1626870"/>
            <a:chOff x="714501" y="1382010"/>
            <a:chExt cx="5116830" cy="1626870"/>
          </a:xfrm>
        </p:grpSpPr>
        <p:sp>
          <p:nvSpPr>
            <p:cNvPr id="5" name="object 5"/>
            <p:cNvSpPr/>
            <p:nvPr/>
          </p:nvSpPr>
          <p:spPr>
            <a:xfrm>
              <a:off x="720851" y="1388360"/>
              <a:ext cx="5104130" cy="1565275"/>
            </a:xfrm>
            <a:custGeom>
              <a:avLst/>
              <a:gdLst/>
              <a:ahLst/>
              <a:cxnLst/>
              <a:rect l="l" t="t" r="r" b="b"/>
              <a:pathLst>
                <a:path w="5104130" h="1565275">
                  <a:moveTo>
                    <a:pt x="4997005" y="0"/>
                  </a:moveTo>
                  <a:lnTo>
                    <a:pt x="106870" y="0"/>
                  </a:lnTo>
                  <a:lnTo>
                    <a:pt x="65268" y="8399"/>
                  </a:lnTo>
                  <a:lnTo>
                    <a:pt x="31299" y="31303"/>
                  </a:lnTo>
                  <a:lnTo>
                    <a:pt x="8397" y="65274"/>
                  </a:lnTo>
                  <a:lnTo>
                    <a:pt x="0" y="106870"/>
                  </a:lnTo>
                  <a:lnTo>
                    <a:pt x="0" y="1458290"/>
                  </a:lnTo>
                  <a:lnTo>
                    <a:pt x="8397" y="1499884"/>
                  </a:lnTo>
                  <a:lnTo>
                    <a:pt x="31299" y="1533850"/>
                  </a:lnTo>
                  <a:lnTo>
                    <a:pt x="65268" y="1556750"/>
                  </a:lnTo>
                  <a:lnTo>
                    <a:pt x="106870" y="1565148"/>
                  </a:lnTo>
                  <a:lnTo>
                    <a:pt x="4997005" y="1565148"/>
                  </a:lnTo>
                  <a:lnTo>
                    <a:pt x="5038607" y="1556750"/>
                  </a:lnTo>
                  <a:lnTo>
                    <a:pt x="5072576" y="1533850"/>
                  </a:lnTo>
                  <a:lnTo>
                    <a:pt x="5095478" y="1499884"/>
                  </a:lnTo>
                  <a:lnTo>
                    <a:pt x="5103876" y="1458290"/>
                  </a:lnTo>
                  <a:lnTo>
                    <a:pt x="5103876" y="106870"/>
                  </a:lnTo>
                  <a:lnTo>
                    <a:pt x="5095478" y="65274"/>
                  </a:lnTo>
                  <a:lnTo>
                    <a:pt x="5072576" y="31303"/>
                  </a:lnTo>
                  <a:lnTo>
                    <a:pt x="5038607" y="8399"/>
                  </a:lnTo>
                  <a:lnTo>
                    <a:pt x="4997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851" y="1388360"/>
              <a:ext cx="5104130" cy="1565275"/>
            </a:xfrm>
            <a:custGeom>
              <a:avLst/>
              <a:gdLst/>
              <a:ahLst/>
              <a:cxnLst/>
              <a:rect l="l" t="t" r="r" b="b"/>
              <a:pathLst>
                <a:path w="5104130" h="1565275">
                  <a:moveTo>
                    <a:pt x="0" y="106870"/>
                  </a:moveTo>
                  <a:lnTo>
                    <a:pt x="8397" y="65274"/>
                  </a:lnTo>
                  <a:lnTo>
                    <a:pt x="31299" y="31303"/>
                  </a:lnTo>
                  <a:lnTo>
                    <a:pt x="65268" y="8399"/>
                  </a:lnTo>
                  <a:lnTo>
                    <a:pt x="106870" y="0"/>
                  </a:lnTo>
                  <a:lnTo>
                    <a:pt x="4997005" y="0"/>
                  </a:lnTo>
                  <a:lnTo>
                    <a:pt x="5038607" y="8399"/>
                  </a:lnTo>
                  <a:lnTo>
                    <a:pt x="5072576" y="31303"/>
                  </a:lnTo>
                  <a:lnTo>
                    <a:pt x="5095478" y="65274"/>
                  </a:lnTo>
                  <a:lnTo>
                    <a:pt x="5103876" y="106870"/>
                  </a:lnTo>
                  <a:lnTo>
                    <a:pt x="5103876" y="1458290"/>
                  </a:lnTo>
                  <a:lnTo>
                    <a:pt x="5095478" y="1499884"/>
                  </a:lnTo>
                  <a:lnTo>
                    <a:pt x="5072576" y="1533850"/>
                  </a:lnTo>
                  <a:lnTo>
                    <a:pt x="5038607" y="1556750"/>
                  </a:lnTo>
                  <a:lnTo>
                    <a:pt x="4997005" y="1565148"/>
                  </a:lnTo>
                  <a:lnTo>
                    <a:pt x="106870" y="1565148"/>
                  </a:lnTo>
                  <a:lnTo>
                    <a:pt x="65268" y="1556750"/>
                  </a:lnTo>
                  <a:lnTo>
                    <a:pt x="31299" y="1533850"/>
                  </a:lnTo>
                  <a:lnTo>
                    <a:pt x="8397" y="1499884"/>
                  </a:lnTo>
                  <a:lnTo>
                    <a:pt x="0" y="1458290"/>
                  </a:lnTo>
                  <a:lnTo>
                    <a:pt x="0" y="106870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1811" y="1955295"/>
              <a:ext cx="4962525" cy="954405"/>
            </a:xfrm>
            <a:custGeom>
              <a:avLst/>
              <a:gdLst/>
              <a:ahLst/>
              <a:cxnLst/>
              <a:rect l="l" t="t" r="r" b="b"/>
              <a:pathLst>
                <a:path w="4962525" h="954405">
                  <a:moveTo>
                    <a:pt x="4854981" y="0"/>
                  </a:moveTo>
                  <a:lnTo>
                    <a:pt x="107162" y="0"/>
                  </a:lnTo>
                  <a:lnTo>
                    <a:pt x="65451" y="8421"/>
                  </a:lnTo>
                  <a:lnTo>
                    <a:pt x="31388" y="31388"/>
                  </a:lnTo>
                  <a:lnTo>
                    <a:pt x="8421" y="65451"/>
                  </a:lnTo>
                  <a:lnTo>
                    <a:pt x="0" y="107162"/>
                  </a:lnTo>
                  <a:lnTo>
                    <a:pt x="0" y="846848"/>
                  </a:lnTo>
                  <a:lnTo>
                    <a:pt x="8421" y="888567"/>
                  </a:lnTo>
                  <a:lnTo>
                    <a:pt x="31388" y="922634"/>
                  </a:lnTo>
                  <a:lnTo>
                    <a:pt x="65451" y="945602"/>
                  </a:lnTo>
                  <a:lnTo>
                    <a:pt x="107162" y="954023"/>
                  </a:lnTo>
                  <a:lnTo>
                    <a:pt x="4854981" y="954023"/>
                  </a:lnTo>
                  <a:lnTo>
                    <a:pt x="4896692" y="945602"/>
                  </a:lnTo>
                  <a:lnTo>
                    <a:pt x="4930755" y="922634"/>
                  </a:lnTo>
                  <a:lnTo>
                    <a:pt x="4953722" y="888567"/>
                  </a:lnTo>
                  <a:lnTo>
                    <a:pt x="4962144" y="846848"/>
                  </a:lnTo>
                  <a:lnTo>
                    <a:pt x="4962144" y="107162"/>
                  </a:lnTo>
                  <a:lnTo>
                    <a:pt x="4953722" y="65451"/>
                  </a:lnTo>
                  <a:lnTo>
                    <a:pt x="4930755" y="31388"/>
                  </a:lnTo>
                  <a:lnTo>
                    <a:pt x="4896692" y="8421"/>
                  </a:lnTo>
                  <a:lnTo>
                    <a:pt x="4854981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31" y="1981200"/>
              <a:ext cx="1508759" cy="6979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9" y="1981200"/>
              <a:ext cx="1237487" cy="6979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3595" y="1981200"/>
              <a:ext cx="694943" cy="697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3447" y="1981200"/>
              <a:ext cx="694943" cy="6979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3300" y="1981200"/>
              <a:ext cx="1237487" cy="6979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531" y="2310383"/>
              <a:ext cx="966215" cy="6979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8655" y="2310383"/>
              <a:ext cx="1508759" cy="6979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2323" y="2310383"/>
              <a:ext cx="1237487" cy="6979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76244" y="2310383"/>
              <a:ext cx="1237487" cy="6979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8639" y="2310383"/>
              <a:ext cx="1237487" cy="6979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72455" y="2310384"/>
              <a:ext cx="513587" cy="69799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27087" y="957776"/>
            <a:ext cx="4460875" cy="1816100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490"/>
              </a:spcBef>
            </a:pPr>
            <a:r>
              <a:rPr sz="4000" spc="-10" dirty="0">
                <a:solidFill>
                  <a:srgbClr val="3B4368"/>
                </a:solidFill>
                <a:latin typeface="한컴산뜻돋움"/>
                <a:cs typeface="한컴산뜻돋움"/>
              </a:rPr>
              <a:t>repeat</a:t>
            </a:r>
            <a:endParaRPr sz="4000">
              <a:latin typeface="한컴산뜻돋움"/>
              <a:cs typeface="한컴산뜻돋움"/>
            </a:endParaRPr>
          </a:p>
          <a:p>
            <a:pPr marL="12700">
              <a:lnSpc>
                <a:spcPts val="2735"/>
              </a:lnSpc>
              <a:spcBef>
                <a:spcPts val="1435"/>
              </a:spcBef>
            </a:pP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브라우저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화면에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꽉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찰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때까지</a:t>
            </a:r>
            <a:endParaRPr sz="2400">
              <a:latin typeface="나눔고딕 ExtraBold"/>
              <a:cs typeface="나눔고딕 ExtraBold"/>
            </a:endParaRPr>
          </a:p>
          <a:p>
            <a:pPr marL="12700">
              <a:lnSpc>
                <a:spcPts val="2735"/>
              </a:lnSpc>
            </a:pP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배경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이미지가</a:t>
            </a: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가로와</a:t>
            </a:r>
            <a:r>
              <a:rPr sz="24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세로로</a:t>
            </a: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반복됨</a:t>
            </a:r>
            <a:r>
              <a:rPr sz="24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4047" y="1066800"/>
            <a:ext cx="10676255" cy="2228215"/>
            <a:chOff x="384047" y="1066800"/>
            <a:chExt cx="10676255" cy="2228215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779" y="1546859"/>
              <a:ext cx="233172" cy="2331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859" y="2956420"/>
              <a:ext cx="2507272" cy="3384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49334" y="2956485"/>
              <a:ext cx="2330129" cy="2621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9379" y="1066800"/>
              <a:ext cx="2507271" cy="3384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047" y="1143012"/>
              <a:ext cx="2330119" cy="26218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948171" y="1388363"/>
              <a:ext cx="5105400" cy="1565275"/>
            </a:xfrm>
            <a:custGeom>
              <a:avLst/>
              <a:gdLst/>
              <a:ahLst/>
              <a:cxnLst/>
              <a:rect l="l" t="t" r="r" b="b"/>
              <a:pathLst>
                <a:path w="5105400" h="1565275">
                  <a:moveTo>
                    <a:pt x="4998529" y="0"/>
                  </a:moveTo>
                  <a:lnTo>
                    <a:pt x="106870" y="0"/>
                  </a:lnTo>
                  <a:lnTo>
                    <a:pt x="65274" y="8399"/>
                  </a:lnTo>
                  <a:lnTo>
                    <a:pt x="31303" y="31303"/>
                  </a:lnTo>
                  <a:lnTo>
                    <a:pt x="8399" y="65274"/>
                  </a:lnTo>
                  <a:lnTo>
                    <a:pt x="0" y="106870"/>
                  </a:lnTo>
                  <a:lnTo>
                    <a:pt x="0" y="1458277"/>
                  </a:lnTo>
                  <a:lnTo>
                    <a:pt x="8399" y="1499873"/>
                  </a:lnTo>
                  <a:lnTo>
                    <a:pt x="31303" y="1533844"/>
                  </a:lnTo>
                  <a:lnTo>
                    <a:pt x="65274" y="1556748"/>
                  </a:lnTo>
                  <a:lnTo>
                    <a:pt x="106870" y="1565148"/>
                  </a:lnTo>
                  <a:lnTo>
                    <a:pt x="4998529" y="1565148"/>
                  </a:lnTo>
                  <a:lnTo>
                    <a:pt x="5040125" y="1556748"/>
                  </a:lnTo>
                  <a:lnTo>
                    <a:pt x="5074096" y="1533844"/>
                  </a:lnTo>
                  <a:lnTo>
                    <a:pt x="5097000" y="1499873"/>
                  </a:lnTo>
                  <a:lnTo>
                    <a:pt x="5105400" y="1458277"/>
                  </a:lnTo>
                  <a:lnTo>
                    <a:pt x="5105400" y="106870"/>
                  </a:lnTo>
                  <a:lnTo>
                    <a:pt x="5097000" y="65274"/>
                  </a:lnTo>
                  <a:lnTo>
                    <a:pt x="5074096" y="31303"/>
                  </a:lnTo>
                  <a:lnTo>
                    <a:pt x="5040125" y="8399"/>
                  </a:lnTo>
                  <a:lnTo>
                    <a:pt x="4998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48171" y="1388363"/>
              <a:ext cx="5105400" cy="1565275"/>
            </a:xfrm>
            <a:custGeom>
              <a:avLst/>
              <a:gdLst/>
              <a:ahLst/>
              <a:cxnLst/>
              <a:rect l="l" t="t" r="r" b="b"/>
              <a:pathLst>
                <a:path w="5105400" h="1565275">
                  <a:moveTo>
                    <a:pt x="0" y="106870"/>
                  </a:moveTo>
                  <a:lnTo>
                    <a:pt x="8399" y="65274"/>
                  </a:lnTo>
                  <a:lnTo>
                    <a:pt x="31303" y="31303"/>
                  </a:lnTo>
                  <a:lnTo>
                    <a:pt x="65274" y="8399"/>
                  </a:lnTo>
                  <a:lnTo>
                    <a:pt x="106870" y="0"/>
                  </a:lnTo>
                  <a:lnTo>
                    <a:pt x="4998529" y="0"/>
                  </a:lnTo>
                  <a:lnTo>
                    <a:pt x="5040131" y="8399"/>
                  </a:lnTo>
                  <a:lnTo>
                    <a:pt x="5074100" y="31303"/>
                  </a:lnTo>
                  <a:lnTo>
                    <a:pt x="5097002" y="65274"/>
                  </a:lnTo>
                  <a:lnTo>
                    <a:pt x="5105400" y="106870"/>
                  </a:lnTo>
                  <a:lnTo>
                    <a:pt x="5105400" y="1458277"/>
                  </a:lnTo>
                  <a:lnTo>
                    <a:pt x="5097002" y="1499873"/>
                  </a:lnTo>
                  <a:lnTo>
                    <a:pt x="5074100" y="1533844"/>
                  </a:lnTo>
                  <a:lnTo>
                    <a:pt x="5040131" y="1556748"/>
                  </a:lnTo>
                  <a:lnTo>
                    <a:pt x="4998529" y="1565148"/>
                  </a:lnTo>
                  <a:lnTo>
                    <a:pt x="106870" y="1565148"/>
                  </a:lnTo>
                  <a:lnTo>
                    <a:pt x="65274" y="1556748"/>
                  </a:lnTo>
                  <a:lnTo>
                    <a:pt x="31303" y="1533844"/>
                  </a:lnTo>
                  <a:lnTo>
                    <a:pt x="8399" y="1499873"/>
                  </a:lnTo>
                  <a:lnTo>
                    <a:pt x="0" y="1458277"/>
                  </a:lnTo>
                  <a:lnTo>
                    <a:pt x="0" y="106870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9132" y="1955295"/>
              <a:ext cx="4962525" cy="954405"/>
            </a:xfrm>
            <a:custGeom>
              <a:avLst/>
              <a:gdLst/>
              <a:ahLst/>
              <a:cxnLst/>
              <a:rect l="l" t="t" r="r" b="b"/>
              <a:pathLst>
                <a:path w="4962525" h="954405">
                  <a:moveTo>
                    <a:pt x="4854981" y="0"/>
                  </a:moveTo>
                  <a:lnTo>
                    <a:pt x="107162" y="0"/>
                  </a:lnTo>
                  <a:lnTo>
                    <a:pt x="65451" y="8421"/>
                  </a:lnTo>
                  <a:lnTo>
                    <a:pt x="31388" y="31388"/>
                  </a:lnTo>
                  <a:lnTo>
                    <a:pt x="8421" y="65451"/>
                  </a:lnTo>
                  <a:lnTo>
                    <a:pt x="0" y="107162"/>
                  </a:lnTo>
                  <a:lnTo>
                    <a:pt x="0" y="846848"/>
                  </a:lnTo>
                  <a:lnTo>
                    <a:pt x="8421" y="888567"/>
                  </a:lnTo>
                  <a:lnTo>
                    <a:pt x="31388" y="922634"/>
                  </a:lnTo>
                  <a:lnTo>
                    <a:pt x="65451" y="945602"/>
                  </a:lnTo>
                  <a:lnTo>
                    <a:pt x="107162" y="954023"/>
                  </a:lnTo>
                  <a:lnTo>
                    <a:pt x="4854981" y="954023"/>
                  </a:lnTo>
                  <a:lnTo>
                    <a:pt x="4896692" y="945602"/>
                  </a:lnTo>
                  <a:lnTo>
                    <a:pt x="4930755" y="922634"/>
                  </a:lnTo>
                  <a:lnTo>
                    <a:pt x="4953722" y="888567"/>
                  </a:lnTo>
                  <a:lnTo>
                    <a:pt x="4962144" y="846848"/>
                  </a:lnTo>
                  <a:lnTo>
                    <a:pt x="4962144" y="107162"/>
                  </a:lnTo>
                  <a:lnTo>
                    <a:pt x="4953722" y="65451"/>
                  </a:lnTo>
                  <a:lnTo>
                    <a:pt x="4930755" y="31388"/>
                  </a:lnTo>
                  <a:lnTo>
                    <a:pt x="4896692" y="8421"/>
                  </a:lnTo>
                  <a:lnTo>
                    <a:pt x="4854981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56375" y="1981200"/>
              <a:ext cx="1508759" cy="6979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10043" y="1981200"/>
              <a:ext cx="694943" cy="6979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49895" y="1981200"/>
              <a:ext cx="1237487" cy="6979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32291" y="1981200"/>
              <a:ext cx="1237487" cy="6979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16212" y="1981200"/>
              <a:ext cx="1237475" cy="6979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56375" y="2310383"/>
              <a:ext cx="966215" cy="6979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67500" y="2310383"/>
              <a:ext cx="1508759" cy="6979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21167" y="2310383"/>
              <a:ext cx="1237475" cy="6979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05088" y="2310383"/>
              <a:ext cx="1237487" cy="6979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18903" y="2310383"/>
              <a:ext cx="582167" cy="69799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254869" y="957776"/>
            <a:ext cx="4099560" cy="1816100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490"/>
              </a:spcBef>
            </a:pPr>
            <a:r>
              <a:rPr sz="4000" spc="-210" dirty="0">
                <a:solidFill>
                  <a:srgbClr val="3B4368"/>
                </a:solidFill>
                <a:latin typeface="한컴산뜻돋움"/>
                <a:cs typeface="한컴산뜻돋움"/>
              </a:rPr>
              <a:t>repeat-</a:t>
            </a:r>
            <a:r>
              <a:rPr sz="4000" spc="-50" dirty="0">
                <a:solidFill>
                  <a:srgbClr val="3B4368"/>
                </a:solidFill>
                <a:latin typeface="한컴산뜻돋움"/>
                <a:cs typeface="한컴산뜻돋움"/>
              </a:rPr>
              <a:t>x</a:t>
            </a:r>
            <a:endParaRPr sz="4000">
              <a:latin typeface="한컴산뜻돋움"/>
              <a:cs typeface="한컴산뜻돋움"/>
            </a:endParaRPr>
          </a:p>
          <a:p>
            <a:pPr marL="12700" marR="5080">
              <a:lnSpc>
                <a:spcPts val="2590"/>
              </a:lnSpc>
              <a:spcBef>
                <a:spcPts val="1764"/>
              </a:spcBef>
            </a:pP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브라우저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창</a:t>
            </a: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너비와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같아질</a:t>
            </a:r>
            <a:r>
              <a:rPr sz="24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때까지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배경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이미지가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가로로</a:t>
            </a:r>
            <a:r>
              <a:rPr sz="24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반복됨</a:t>
            </a:r>
            <a:r>
              <a:rPr sz="24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14501" y="1066800"/>
            <a:ext cx="10892790" cy="3766185"/>
            <a:chOff x="714501" y="1066800"/>
            <a:chExt cx="10892790" cy="3766185"/>
          </a:xfrm>
        </p:grpSpPr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4099" y="1546859"/>
              <a:ext cx="233172" cy="23317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4180" y="2956420"/>
              <a:ext cx="2507271" cy="33846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76653" y="2956485"/>
              <a:ext cx="2330129" cy="2621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36699" y="1066800"/>
              <a:ext cx="2507271" cy="33846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2892" y="1143012"/>
              <a:ext cx="2328602" cy="26218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20851" y="3212588"/>
              <a:ext cx="5104130" cy="1565275"/>
            </a:xfrm>
            <a:custGeom>
              <a:avLst/>
              <a:gdLst/>
              <a:ahLst/>
              <a:cxnLst/>
              <a:rect l="l" t="t" r="r" b="b"/>
              <a:pathLst>
                <a:path w="5104130" h="1565275">
                  <a:moveTo>
                    <a:pt x="4997005" y="0"/>
                  </a:moveTo>
                  <a:lnTo>
                    <a:pt x="106870" y="0"/>
                  </a:lnTo>
                  <a:lnTo>
                    <a:pt x="65268" y="8399"/>
                  </a:lnTo>
                  <a:lnTo>
                    <a:pt x="31299" y="31303"/>
                  </a:lnTo>
                  <a:lnTo>
                    <a:pt x="8397" y="65274"/>
                  </a:lnTo>
                  <a:lnTo>
                    <a:pt x="0" y="106870"/>
                  </a:lnTo>
                  <a:lnTo>
                    <a:pt x="0" y="1458290"/>
                  </a:lnTo>
                  <a:lnTo>
                    <a:pt x="8397" y="1499884"/>
                  </a:lnTo>
                  <a:lnTo>
                    <a:pt x="31299" y="1533850"/>
                  </a:lnTo>
                  <a:lnTo>
                    <a:pt x="65268" y="1556750"/>
                  </a:lnTo>
                  <a:lnTo>
                    <a:pt x="106870" y="1565148"/>
                  </a:lnTo>
                  <a:lnTo>
                    <a:pt x="4997005" y="1565148"/>
                  </a:lnTo>
                  <a:lnTo>
                    <a:pt x="5038607" y="1556750"/>
                  </a:lnTo>
                  <a:lnTo>
                    <a:pt x="5072576" y="1533850"/>
                  </a:lnTo>
                  <a:lnTo>
                    <a:pt x="5095478" y="1499884"/>
                  </a:lnTo>
                  <a:lnTo>
                    <a:pt x="5103876" y="1458290"/>
                  </a:lnTo>
                  <a:lnTo>
                    <a:pt x="5103876" y="106870"/>
                  </a:lnTo>
                  <a:lnTo>
                    <a:pt x="5095478" y="65274"/>
                  </a:lnTo>
                  <a:lnTo>
                    <a:pt x="5072576" y="31303"/>
                  </a:lnTo>
                  <a:lnTo>
                    <a:pt x="5038607" y="8399"/>
                  </a:lnTo>
                  <a:lnTo>
                    <a:pt x="4997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0851" y="3212588"/>
              <a:ext cx="5104130" cy="1565275"/>
            </a:xfrm>
            <a:custGeom>
              <a:avLst/>
              <a:gdLst/>
              <a:ahLst/>
              <a:cxnLst/>
              <a:rect l="l" t="t" r="r" b="b"/>
              <a:pathLst>
                <a:path w="5104130" h="1565275">
                  <a:moveTo>
                    <a:pt x="0" y="106870"/>
                  </a:moveTo>
                  <a:lnTo>
                    <a:pt x="8397" y="65274"/>
                  </a:lnTo>
                  <a:lnTo>
                    <a:pt x="31299" y="31303"/>
                  </a:lnTo>
                  <a:lnTo>
                    <a:pt x="65268" y="8399"/>
                  </a:lnTo>
                  <a:lnTo>
                    <a:pt x="106870" y="0"/>
                  </a:lnTo>
                  <a:lnTo>
                    <a:pt x="4997005" y="0"/>
                  </a:lnTo>
                  <a:lnTo>
                    <a:pt x="5038607" y="8399"/>
                  </a:lnTo>
                  <a:lnTo>
                    <a:pt x="5072576" y="31303"/>
                  </a:lnTo>
                  <a:lnTo>
                    <a:pt x="5095478" y="65274"/>
                  </a:lnTo>
                  <a:lnTo>
                    <a:pt x="5103876" y="106870"/>
                  </a:lnTo>
                  <a:lnTo>
                    <a:pt x="5103876" y="1458290"/>
                  </a:lnTo>
                  <a:lnTo>
                    <a:pt x="5095478" y="1499884"/>
                  </a:lnTo>
                  <a:lnTo>
                    <a:pt x="5072576" y="1533850"/>
                  </a:lnTo>
                  <a:lnTo>
                    <a:pt x="5038607" y="1556750"/>
                  </a:lnTo>
                  <a:lnTo>
                    <a:pt x="4997005" y="1565148"/>
                  </a:lnTo>
                  <a:lnTo>
                    <a:pt x="106870" y="1565148"/>
                  </a:lnTo>
                  <a:lnTo>
                    <a:pt x="65268" y="1556750"/>
                  </a:lnTo>
                  <a:lnTo>
                    <a:pt x="31299" y="1533850"/>
                  </a:lnTo>
                  <a:lnTo>
                    <a:pt x="8397" y="1499884"/>
                  </a:lnTo>
                  <a:lnTo>
                    <a:pt x="0" y="1458290"/>
                  </a:lnTo>
                  <a:lnTo>
                    <a:pt x="0" y="106870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1811" y="3779523"/>
              <a:ext cx="4962525" cy="954405"/>
            </a:xfrm>
            <a:custGeom>
              <a:avLst/>
              <a:gdLst/>
              <a:ahLst/>
              <a:cxnLst/>
              <a:rect l="l" t="t" r="r" b="b"/>
              <a:pathLst>
                <a:path w="4962525" h="954404">
                  <a:moveTo>
                    <a:pt x="4854981" y="0"/>
                  </a:moveTo>
                  <a:lnTo>
                    <a:pt x="107162" y="0"/>
                  </a:lnTo>
                  <a:lnTo>
                    <a:pt x="65451" y="8421"/>
                  </a:lnTo>
                  <a:lnTo>
                    <a:pt x="31388" y="31388"/>
                  </a:lnTo>
                  <a:lnTo>
                    <a:pt x="8421" y="65451"/>
                  </a:lnTo>
                  <a:lnTo>
                    <a:pt x="0" y="107162"/>
                  </a:lnTo>
                  <a:lnTo>
                    <a:pt x="0" y="846848"/>
                  </a:lnTo>
                  <a:lnTo>
                    <a:pt x="8421" y="888567"/>
                  </a:lnTo>
                  <a:lnTo>
                    <a:pt x="31388" y="922634"/>
                  </a:lnTo>
                  <a:lnTo>
                    <a:pt x="65451" y="945602"/>
                  </a:lnTo>
                  <a:lnTo>
                    <a:pt x="107162" y="954023"/>
                  </a:lnTo>
                  <a:lnTo>
                    <a:pt x="4854981" y="954023"/>
                  </a:lnTo>
                  <a:lnTo>
                    <a:pt x="4896692" y="945602"/>
                  </a:lnTo>
                  <a:lnTo>
                    <a:pt x="4930755" y="922634"/>
                  </a:lnTo>
                  <a:lnTo>
                    <a:pt x="4953722" y="888567"/>
                  </a:lnTo>
                  <a:lnTo>
                    <a:pt x="4962144" y="846848"/>
                  </a:lnTo>
                  <a:lnTo>
                    <a:pt x="4962144" y="107162"/>
                  </a:lnTo>
                  <a:lnTo>
                    <a:pt x="4953722" y="65451"/>
                  </a:lnTo>
                  <a:lnTo>
                    <a:pt x="4930755" y="31388"/>
                  </a:lnTo>
                  <a:lnTo>
                    <a:pt x="4896692" y="8421"/>
                  </a:lnTo>
                  <a:lnTo>
                    <a:pt x="4854981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7531" y="3805427"/>
              <a:ext cx="1508759" cy="6979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81199" y="3805427"/>
              <a:ext cx="694943" cy="6979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21051" y="3805427"/>
              <a:ext cx="1237475" cy="69799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03447" y="3805427"/>
              <a:ext cx="1237475" cy="6979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87367" y="3805427"/>
              <a:ext cx="1237487" cy="69799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7531" y="4134611"/>
              <a:ext cx="966215" cy="69799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8655" y="4134611"/>
              <a:ext cx="1508759" cy="69799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92323" y="4134611"/>
              <a:ext cx="1237487" cy="69799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76244" y="4134611"/>
              <a:ext cx="1237487" cy="69799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90059" y="4134611"/>
              <a:ext cx="582167" cy="697991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27087" y="2782231"/>
            <a:ext cx="4099560" cy="1816100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490"/>
              </a:spcBef>
            </a:pPr>
            <a:r>
              <a:rPr sz="4000" spc="-210" dirty="0">
                <a:solidFill>
                  <a:srgbClr val="3B4368"/>
                </a:solidFill>
                <a:latin typeface="한컴산뜻돋움"/>
                <a:cs typeface="한컴산뜻돋움"/>
              </a:rPr>
              <a:t>repeat-</a:t>
            </a:r>
            <a:r>
              <a:rPr sz="4000" spc="-50" dirty="0">
                <a:solidFill>
                  <a:srgbClr val="3B4368"/>
                </a:solidFill>
                <a:latin typeface="한컴산뜻돋움"/>
                <a:cs typeface="한컴산뜻돋움"/>
              </a:rPr>
              <a:t>y</a:t>
            </a:r>
            <a:endParaRPr sz="4000">
              <a:latin typeface="한컴산뜻돋움"/>
              <a:cs typeface="한컴산뜻돋움"/>
            </a:endParaRPr>
          </a:p>
          <a:p>
            <a:pPr marL="12700" marR="5080">
              <a:lnSpc>
                <a:spcPts val="2590"/>
              </a:lnSpc>
              <a:spcBef>
                <a:spcPts val="1764"/>
              </a:spcBef>
            </a:pP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브라우저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창</a:t>
            </a: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높이와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같아질</a:t>
            </a:r>
            <a:r>
              <a:rPr sz="24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때까지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배경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이미지가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세로로</a:t>
            </a:r>
            <a:r>
              <a:rPr sz="24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반복됨</a:t>
            </a:r>
            <a:r>
              <a:rPr sz="24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84047" y="2891028"/>
            <a:ext cx="10676255" cy="2228215"/>
            <a:chOff x="384047" y="2891028"/>
            <a:chExt cx="10676255" cy="2228215"/>
          </a:xfrm>
        </p:grpSpPr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779" y="3371087"/>
              <a:ext cx="233172" cy="23317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859" y="4780648"/>
              <a:ext cx="2507272" cy="33846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49334" y="4780713"/>
              <a:ext cx="2330129" cy="26220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9379" y="2891028"/>
              <a:ext cx="2507271" cy="33846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047" y="2967228"/>
              <a:ext cx="2330119" cy="26220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948171" y="3212592"/>
              <a:ext cx="5105400" cy="1565275"/>
            </a:xfrm>
            <a:custGeom>
              <a:avLst/>
              <a:gdLst/>
              <a:ahLst/>
              <a:cxnLst/>
              <a:rect l="l" t="t" r="r" b="b"/>
              <a:pathLst>
                <a:path w="5105400" h="1565275">
                  <a:moveTo>
                    <a:pt x="4998529" y="0"/>
                  </a:moveTo>
                  <a:lnTo>
                    <a:pt x="106870" y="0"/>
                  </a:lnTo>
                  <a:lnTo>
                    <a:pt x="65274" y="8399"/>
                  </a:lnTo>
                  <a:lnTo>
                    <a:pt x="31303" y="31303"/>
                  </a:lnTo>
                  <a:lnTo>
                    <a:pt x="8399" y="65274"/>
                  </a:lnTo>
                  <a:lnTo>
                    <a:pt x="0" y="106870"/>
                  </a:lnTo>
                  <a:lnTo>
                    <a:pt x="0" y="1458277"/>
                  </a:lnTo>
                  <a:lnTo>
                    <a:pt x="8399" y="1499873"/>
                  </a:lnTo>
                  <a:lnTo>
                    <a:pt x="31303" y="1533844"/>
                  </a:lnTo>
                  <a:lnTo>
                    <a:pt x="65274" y="1556748"/>
                  </a:lnTo>
                  <a:lnTo>
                    <a:pt x="106870" y="1565148"/>
                  </a:lnTo>
                  <a:lnTo>
                    <a:pt x="4998529" y="1565148"/>
                  </a:lnTo>
                  <a:lnTo>
                    <a:pt x="5040125" y="1556748"/>
                  </a:lnTo>
                  <a:lnTo>
                    <a:pt x="5074096" y="1533844"/>
                  </a:lnTo>
                  <a:lnTo>
                    <a:pt x="5097000" y="1499873"/>
                  </a:lnTo>
                  <a:lnTo>
                    <a:pt x="5105400" y="1458277"/>
                  </a:lnTo>
                  <a:lnTo>
                    <a:pt x="5105400" y="106870"/>
                  </a:lnTo>
                  <a:lnTo>
                    <a:pt x="5097000" y="65274"/>
                  </a:lnTo>
                  <a:lnTo>
                    <a:pt x="5074096" y="31303"/>
                  </a:lnTo>
                  <a:lnTo>
                    <a:pt x="5040125" y="8399"/>
                  </a:lnTo>
                  <a:lnTo>
                    <a:pt x="4998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948171" y="3212592"/>
              <a:ext cx="5105400" cy="1565275"/>
            </a:xfrm>
            <a:custGeom>
              <a:avLst/>
              <a:gdLst/>
              <a:ahLst/>
              <a:cxnLst/>
              <a:rect l="l" t="t" r="r" b="b"/>
              <a:pathLst>
                <a:path w="5105400" h="1565275">
                  <a:moveTo>
                    <a:pt x="0" y="106870"/>
                  </a:moveTo>
                  <a:lnTo>
                    <a:pt x="8399" y="65274"/>
                  </a:lnTo>
                  <a:lnTo>
                    <a:pt x="31303" y="31303"/>
                  </a:lnTo>
                  <a:lnTo>
                    <a:pt x="65274" y="8399"/>
                  </a:lnTo>
                  <a:lnTo>
                    <a:pt x="106870" y="0"/>
                  </a:lnTo>
                  <a:lnTo>
                    <a:pt x="4998529" y="0"/>
                  </a:lnTo>
                  <a:lnTo>
                    <a:pt x="5040131" y="8399"/>
                  </a:lnTo>
                  <a:lnTo>
                    <a:pt x="5074100" y="31303"/>
                  </a:lnTo>
                  <a:lnTo>
                    <a:pt x="5097002" y="65274"/>
                  </a:lnTo>
                  <a:lnTo>
                    <a:pt x="5105400" y="106870"/>
                  </a:lnTo>
                  <a:lnTo>
                    <a:pt x="5105400" y="1458277"/>
                  </a:lnTo>
                  <a:lnTo>
                    <a:pt x="5097002" y="1499873"/>
                  </a:lnTo>
                  <a:lnTo>
                    <a:pt x="5074100" y="1533844"/>
                  </a:lnTo>
                  <a:lnTo>
                    <a:pt x="5040131" y="1556748"/>
                  </a:lnTo>
                  <a:lnTo>
                    <a:pt x="4998529" y="1565148"/>
                  </a:lnTo>
                  <a:lnTo>
                    <a:pt x="106870" y="1565148"/>
                  </a:lnTo>
                  <a:lnTo>
                    <a:pt x="65274" y="1556748"/>
                  </a:lnTo>
                  <a:lnTo>
                    <a:pt x="31303" y="1533844"/>
                  </a:lnTo>
                  <a:lnTo>
                    <a:pt x="8399" y="1499873"/>
                  </a:lnTo>
                  <a:lnTo>
                    <a:pt x="0" y="1458277"/>
                  </a:lnTo>
                  <a:lnTo>
                    <a:pt x="0" y="106870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09132" y="3779523"/>
              <a:ext cx="4962525" cy="954405"/>
            </a:xfrm>
            <a:custGeom>
              <a:avLst/>
              <a:gdLst/>
              <a:ahLst/>
              <a:cxnLst/>
              <a:rect l="l" t="t" r="r" b="b"/>
              <a:pathLst>
                <a:path w="4962525" h="954404">
                  <a:moveTo>
                    <a:pt x="4854981" y="0"/>
                  </a:moveTo>
                  <a:lnTo>
                    <a:pt x="107162" y="0"/>
                  </a:lnTo>
                  <a:lnTo>
                    <a:pt x="65451" y="8421"/>
                  </a:lnTo>
                  <a:lnTo>
                    <a:pt x="31388" y="31388"/>
                  </a:lnTo>
                  <a:lnTo>
                    <a:pt x="8421" y="65451"/>
                  </a:lnTo>
                  <a:lnTo>
                    <a:pt x="0" y="107162"/>
                  </a:lnTo>
                  <a:lnTo>
                    <a:pt x="0" y="846848"/>
                  </a:lnTo>
                  <a:lnTo>
                    <a:pt x="8421" y="888567"/>
                  </a:lnTo>
                  <a:lnTo>
                    <a:pt x="31388" y="922634"/>
                  </a:lnTo>
                  <a:lnTo>
                    <a:pt x="65451" y="945602"/>
                  </a:lnTo>
                  <a:lnTo>
                    <a:pt x="107162" y="954023"/>
                  </a:lnTo>
                  <a:lnTo>
                    <a:pt x="4854981" y="954023"/>
                  </a:lnTo>
                  <a:lnTo>
                    <a:pt x="4896692" y="945602"/>
                  </a:lnTo>
                  <a:lnTo>
                    <a:pt x="4930755" y="922634"/>
                  </a:lnTo>
                  <a:lnTo>
                    <a:pt x="4953722" y="888567"/>
                  </a:lnTo>
                  <a:lnTo>
                    <a:pt x="4962144" y="846848"/>
                  </a:lnTo>
                  <a:lnTo>
                    <a:pt x="4962144" y="107162"/>
                  </a:lnTo>
                  <a:lnTo>
                    <a:pt x="4953722" y="65451"/>
                  </a:lnTo>
                  <a:lnTo>
                    <a:pt x="4930755" y="31388"/>
                  </a:lnTo>
                  <a:lnTo>
                    <a:pt x="4896692" y="8421"/>
                  </a:lnTo>
                  <a:lnTo>
                    <a:pt x="4854981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56375" y="3805427"/>
              <a:ext cx="966215" cy="69799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67500" y="3805427"/>
              <a:ext cx="1508759" cy="6979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21167" y="3805427"/>
              <a:ext cx="1237475" cy="69799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05088" y="3805427"/>
              <a:ext cx="1508759" cy="69799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56375" y="4134611"/>
              <a:ext cx="1508759" cy="69799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10043" y="4134611"/>
              <a:ext cx="966215" cy="69799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752588" y="4134611"/>
              <a:ext cx="583691" cy="697991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6254869" y="2782231"/>
            <a:ext cx="3759200" cy="1816100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490"/>
              </a:spcBef>
            </a:pPr>
            <a:r>
              <a:rPr sz="4000" spc="-180" dirty="0">
                <a:solidFill>
                  <a:srgbClr val="3B4368"/>
                </a:solidFill>
                <a:latin typeface="한컴산뜻돋움"/>
                <a:cs typeface="한컴산뜻돋움"/>
              </a:rPr>
              <a:t>no-</a:t>
            </a:r>
            <a:r>
              <a:rPr sz="4000" spc="-10" dirty="0">
                <a:solidFill>
                  <a:srgbClr val="3B4368"/>
                </a:solidFill>
                <a:latin typeface="한컴산뜻돋움"/>
                <a:cs typeface="한컴산뜻돋움"/>
              </a:rPr>
              <a:t>repeat</a:t>
            </a:r>
            <a:endParaRPr sz="4000">
              <a:latin typeface="한컴산뜻돋움"/>
              <a:cs typeface="한컴산뜻돋움"/>
            </a:endParaRPr>
          </a:p>
          <a:p>
            <a:pPr marL="12700" marR="5080">
              <a:lnSpc>
                <a:spcPts val="2590"/>
              </a:lnSpc>
              <a:spcBef>
                <a:spcPts val="1764"/>
              </a:spcBef>
            </a:pP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배경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이미지를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한번만</a:t>
            </a:r>
            <a:r>
              <a:rPr sz="24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표시하고 </a:t>
            </a: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반복하지 </a:t>
            </a:r>
            <a:r>
              <a:rPr sz="24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않음</a:t>
            </a:r>
            <a:r>
              <a:rPr sz="24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60020" y="2891028"/>
            <a:ext cx="11732260" cy="3967479"/>
            <a:chOff x="160020" y="2891028"/>
            <a:chExt cx="11732260" cy="3967479"/>
          </a:xfrm>
        </p:grpSpPr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4099" y="3371087"/>
              <a:ext cx="233172" cy="2331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4180" y="4780648"/>
              <a:ext cx="2507271" cy="33846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76653" y="4780713"/>
              <a:ext cx="2330129" cy="26220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36699" y="2891028"/>
              <a:ext cx="2507271" cy="33846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2891" y="2967227"/>
              <a:ext cx="2328602" cy="26220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0020" y="4223003"/>
              <a:ext cx="11731750" cy="263499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18388" y="5189220"/>
              <a:ext cx="1153667" cy="48005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57300" y="5157216"/>
              <a:ext cx="672083" cy="679703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1435567" y="5230989"/>
            <a:ext cx="29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>
              <a:latin typeface="함초롬바탕"/>
              <a:cs typeface="함초롬바탕"/>
            </a:endParaRPr>
          </a:p>
        </p:txBody>
      </p:sp>
      <p:pic>
        <p:nvPicPr>
          <p:cNvPr id="87" name="object 8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74775" y="5253228"/>
            <a:ext cx="637031" cy="278891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2128889" y="5173607"/>
            <a:ext cx="518985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BODY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endParaRPr sz="24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image: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url(bg_img.jpg); background-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repeat:</a:t>
            </a:r>
            <a:r>
              <a:rPr sz="24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no-repeat;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779492-D955-7711-B3F8-A840DEF8CC8E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606296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020" y="3720084"/>
            <a:ext cx="11732260" cy="3138170"/>
            <a:chOff x="160020" y="3720084"/>
            <a:chExt cx="11732260" cy="3138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" y="3720084"/>
              <a:ext cx="11731750" cy="31379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88" y="4687824"/>
              <a:ext cx="1153667" cy="4785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300" y="4654296"/>
              <a:ext cx="672083" cy="6797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35567" y="4728865"/>
            <a:ext cx="29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>
              <a:latin typeface="함초롬바탕"/>
              <a:cs typeface="함초롬바탕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4775" y="4751832"/>
            <a:ext cx="637031" cy="27736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28889" y="4696785"/>
            <a:ext cx="454342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BODY{</a:t>
            </a:r>
            <a:endParaRPr sz="24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background-image:url(girl.jpg); background-</a:t>
            </a:r>
            <a:r>
              <a:rPr sz="24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repeat:no-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repeat; background-attachment:fixed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69010" y="3213858"/>
            <a:ext cx="11222990" cy="2025650"/>
            <a:chOff x="969010" y="3213858"/>
            <a:chExt cx="11222990" cy="202565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8864" y="3479291"/>
              <a:ext cx="10613136" cy="17598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0536" y="4062983"/>
              <a:ext cx="7094219" cy="2719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75360" y="3220208"/>
              <a:ext cx="7579359" cy="853440"/>
            </a:xfrm>
            <a:custGeom>
              <a:avLst/>
              <a:gdLst/>
              <a:ahLst/>
              <a:cxnLst/>
              <a:rect l="l" t="t" r="r" b="b"/>
              <a:pathLst>
                <a:path w="7579359" h="853439">
                  <a:moveTo>
                    <a:pt x="7504277" y="0"/>
                  </a:moveTo>
                  <a:lnTo>
                    <a:pt x="74574" y="0"/>
                  </a:lnTo>
                  <a:lnTo>
                    <a:pt x="45546" y="5860"/>
                  </a:lnTo>
                  <a:lnTo>
                    <a:pt x="21842" y="21842"/>
                  </a:lnTo>
                  <a:lnTo>
                    <a:pt x="5860" y="45546"/>
                  </a:lnTo>
                  <a:lnTo>
                    <a:pt x="0" y="74574"/>
                  </a:lnTo>
                  <a:lnTo>
                    <a:pt x="0" y="778878"/>
                  </a:lnTo>
                  <a:lnTo>
                    <a:pt x="5860" y="807898"/>
                  </a:lnTo>
                  <a:lnTo>
                    <a:pt x="21842" y="831599"/>
                  </a:lnTo>
                  <a:lnTo>
                    <a:pt x="45546" y="847579"/>
                  </a:lnTo>
                  <a:lnTo>
                    <a:pt x="74574" y="853440"/>
                  </a:lnTo>
                  <a:lnTo>
                    <a:pt x="7504277" y="853440"/>
                  </a:lnTo>
                  <a:lnTo>
                    <a:pt x="7533305" y="847579"/>
                  </a:lnTo>
                  <a:lnTo>
                    <a:pt x="7557009" y="831599"/>
                  </a:lnTo>
                  <a:lnTo>
                    <a:pt x="7572991" y="807898"/>
                  </a:lnTo>
                  <a:lnTo>
                    <a:pt x="7578852" y="778878"/>
                  </a:lnTo>
                  <a:lnTo>
                    <a:pt x="7578852" y="74574"/>
                  </a:lnTo>
                  <a:lnTo>
                    <a:pt x="7572991" y="45546"/>
                  </a:lnTo>
                  <a:lnTo>
                    <a:pt x="7557009" y="21842"/>
                  </a:lnTo>
                  <a:lnTo>
                    <a:pt x="7533305" y="5860"/>
                  </a:lnTo>
                  <a:lnTo>
                    <a:pt x="75042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5360" y="3220208"/>
              <a:ext cx="7579359" cy="853440"/>
            </a:xfrm>
            <a:custGeom>
              <a:avLst/>
              <a:gdLst/>
              <a:ahLst/>
              <a:cxnLst/>
              <a:rect l="l" t="t" r="r" b="b"/>
              <a:pathLst>
                <a:path w="7579359" h="853439">
                  <a:moveTo>
                    <a:pt x="0" y="74574"/>
                  </a:moveTo>
                  <a:lnTo>
                    <a:pt x="5860" y="45546"/>
                  </a:lnTo>
                  <a:lnTo>
                    <a:pt x="21842" y="21842"/>
                  </a:lnTo>
                  <a:lnTo>
                    <a:pt x="45546" y="5860"/>
                  </a:lnTo>
                  <a:lnTo>
                    <a:pt x="74574" y="0"/>
                  </a:lnTo>
                  <a:lnTo>
                    <a:pt x="7504277" y="0"/>
                  </a:lnTo>
                  <a:lnTo>
                    <a:pt x="7533305" y="5860"/>
                  </a:lnTo>
                  <a:lnTo>
                    <a:pt x="7557009" y="21842"/>
                  </a:lnTo>
                  <a:lnTo>
                    <a:pt x="7572991" y="45546"/>
                  </a:lnTo>
                  <a:lnTo>
                    <a:pt x="7578852" y="74574"/>
                  </a:lnTo>
                  <a:lnTo>
                    <a:pt x="7578852" y="778878"/>
                  </a:lnTo>
                  <a:lnTo>
                    <a:pt x="7572991" y="807898"/>
                  </a:lnTo>
                  <a:lnTo>
                    <a:pt x="7557009" y="831599"/>
                  </a:lnTo>
                  <a:lnTo>
                    <a:pt x="7533305" y="847579"/>
                  </a:lnTo>
                  <a:lnTo>
                    <a:pt x="7504277" y="853440"/>
                  </a:lnTo>
                  <a:lnTo>
                    <a:pt x="74574" y="853440"/>
                  </a:lnTo>
                  <a:lnTo>
                    <a:pt x="45546" y="847579"/>
                  </a:lnTo>
                  <a:lnTo>
                    <a:pt x="21842" y="831599"/>
                  </a:lnTo>
                  <a:lnTo>
                    <a:pt x="5860" y="807898"/>
                  </a:lnTo>
                  <a:lnTo>
                    <a:pt x="0" y="778878"/>
                  </a:lnTo>
                  <a:lnTo>
                    <a:pt x="0" y="74574"/>
                  </a:lnTo>
                  <a:close/>
                </a:path>
              </a:pathLst>
            </a:custGeom>
            <a:ln w="1219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4420" y="3294881"/>
              <a:ext cx="7383780" cy="715010"/>
            </a:xfrm>
            <a:custGeom>
              <a:avLst/>
              <a:gdLst/>
              <a:ahLst/>
              <a:cxnLst/>
              <a:rect l="l" t="t" r="r" b="b"/>
              <a:pathLst>
                <a:path w="7383780" h="715010">
                  <a:moveTo>
                    <a:pt x="7308850" y="0"/>
                  </a:moveTo>
                  <a:lnTo>
                    <a:pt x="74930" y="0"/>
                  </a:lnTo>
                  <a:lnTo>
                    <a:pt x="45766" y="5889"/>
                  </a:lnTo>
                  <a:lnTo>
                    <a:pt x="21948" y="21950"/>
                  </a:lnTo>
                  <a:lnTo>
                    <a:pt x="5889" y="45771"/>
                  </a:lnTo>
                  <a:lnTo>
                    <a:pt x="0" y="74942"/>
                  </a:lnTo>
                  <a:lnTo>
                    <a:pt x="0" y="639826"/>
                  </a:lnTo>
                  <a:lnTo>
                    <a:pt x="5889" y="668994"/>
                  </a:lnTo>
                  <a:lnTo>
                    <a:pt x="21948" y="692811"/>
                  </a:lnTo>
                  <a:lnTo>
                    <a:pt x="45766" y="708868"/>
                  </a:lnTo>
                  <a:lnTo>
                    <a:pt x="74930" y="714756"/>
                  </a:lnTo>
                  <a:lnTo>
                    <a:pt x="7308850" y="714756"/>
                  </a:lnTo>
                  <a:lnTo>
                    <a:pt x="7338013" y="708868"/>
                  </a:lnTo>
                  <a:lnTo>
                    <a:pt x="7361831" y="692811"/>
                  </a:lnTo>
                  <a:lnTo>
                    <a:pt x="7377890" y="668994"/>
                  </a:lnTo>
                  <a:lnTo>
                    <a:pt x="7383780" y="639826"/>
                  </a:lnTo>
                  <a:lnTo>
                    <a:pt x="7383780" y="74942"/>
                  </a:lnTo>
                  <a:lnTo>
                    <a:pt x="7377890" y="45771"/>
                  </a:lnTo>
                  <a:lnTo>
                    <a:pt x="7361831" y="21950"/>
                  </a:lnTo>
                  <a:lnTo>
                    <a:pt x="7338013" y="5889"/>
                  </a:lnTo>
                  <a:lnTo>
                    <a:pt x="730885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3584" y="3262883"/>
              <a:ext cx="1185671" cy="871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8340" y="3262883"/>
              <a:ext cx="1185671" cy="871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1572" y="3262883"/>
              <a:ext cx="868679" cy="8717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9336" y="3262884"/>
              <a:ext cx="2805683" cy="8717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3332" y="3262883"/>
              <a:ext cx="1185671" cy="8717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8088" y="3262883"/>
              <a:ext cx="868679" cy="8717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4327" y="3262884"/>
              <a:ext cx="1824227" cy="87172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56248" y="608557"/>
            <a:ext cx="11037570" cy="322326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4.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background-attachment</a:t>
            </a:r>
            <a:endParaRPr sz="2400">
              <a:latin typeface="한컴산뜻돋움"/>
              <a:cs typeface="한컴산뜻돋움"/>
            </a:endParaRPr>
          </a:p>
          <a:p>
            <a:pPr marL="431800" marR="5080" indent="-635">
              <a:lnSpc>
                <a:spcPct val="100699"/>
              </a:lnSpc>
              <a:spcBef>
                <a:spcPts val="1914"/>
              </a:spcBef>
            </a:pP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지정되면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사용해서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배경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이미지를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3200" b="1" spc="110" dirty="0">
                <a:latin typeface="나눔고딕 ExtraBold"/>
                <a:cs typeface="나눔고딕 ExtraBold"/>
              </a:rPr>
              <a:t>고정</a:t>
            </a:r>
            <a:r>
              <a:rPr sz="2400" spc="110" dirty="0">
                <a:latin typeface="휴먼아미체"/>
                <a:cs typeface="휴먼아미체"/>
              </a:rPr>
              <a:t>할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것인지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215" dirty="0">
                <a:latin typeface="나눔고딕 ExtraBold"/>
                <a:cs typeface="나눔고딕 ExtraBold"/>
              </a:rPr>
              <a:t>여부</a:t>
            </a:r>
            <a:r>
              <a:rPr sz="2400" spc="215" dirty="0">
                <a:latin typeface="휴먼아미체"/>
                <a:cs typeface="휴먼아미체"/>
              </a:rPr>
              <a:t>를 </a:t>
            </a:r>
            <a:r>
              <a:rPr sz="2400" spc="730" dirty="0">
                <a:latin typeface="휴먼아미체"/>
                <a:cs typeface="휴먼아미체"/>
              </a:rPr>
              <a:t>결정할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고정시키게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되면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페이지를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아무리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스크롤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하더라도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스크롤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되지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않고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내용만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스크롤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되기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마치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위로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다른 </a:t>
            </a:r>
            <a:r>
              <a:rPr sz="2400" spc="835" dirty="0">
                <a:latin typeface="휴먼아미체"/>
                <a:cs typeface="휴먼아미체"/>
              </a:rPr>
              <a:t>내용들이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스크롤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되는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것처럼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90" dirty="0">
                <a:latin typeface="휴먼아미체"/>
                <a:cs typeface="휴먼아미체"/>
              </a:rPr>
              <a:t>보인다</a:t>
            </a:r>
            <a:r>
              <a:rPr sz="2400" spc="59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한컴산뜻돋움"/>
              <a:cs typeface="한컴산뜻돋움"/>
            </a:endParaRPr>
          </a:p>
          <a:p>
            <a:pPr marL="962660">
              <a:lnSpc>
                <a:spcPct val="100000"/>
              </a:lnSpc>
            </a:pP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사용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가능</a:t>
            </a: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2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scroll,</a:t>
            </a:r>
            <a:r>
              <a:rPr sz="2800" b="1" spc="-9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fixed</a:t>
            </a:r>
            <a:r>
              <a:rPr sz="2800" b="1" spc="-10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초기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scroll)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2919984"/>
            <a:ext cx="10800715" cy="306705"/>
            <a:chOff x="0" y="2919984"/>
            <a:chExt cx="10800715" cy="306705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10430" y="2919984"/>
              <a:ext cx="4990157" cy="3060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2990088"/>
              <a:ext cx="5811710" cy="236076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A4659FF-E6C9-0AB9-2F49-B0A1DD07F943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608557"/>
            <a:ext cx="10923905" cy="205232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background-position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 indent="-635">
              <a:lnSpc>
                <a:spcPct val="101000"/>
              </a:lnSpc>
              <a:spcBef>
                <a:spcPts val="1905"/>
              </a:spcBef>
            </a:pP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지정되었으면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사용해서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배경</a:t>
            </a:r>
            <a:r>
              <a:rPr sz="3200" b="1" spc="-17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이미지의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위치를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85" dirty="0">
                <a:latin typeface="나눔고딕 ExtraBold"/>
                <a:cs typeface="나눔고딕 ExtraBold"/>
              </a:rPr>
              <a:t>조절</a:t>
            </a:r>
            <a:r>
              <a:rPr sz="2400" spc="85" dirty="0">
                <a:latin typeface="휴먼아미체"/>
                <a:cs typeface="휴먼아미체"/>
              </a:rPr>
              <a:t>할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특히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번만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표시하면서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특정한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위치에 </a:t>
            </a:r>
            <a:r>
              <a:rPr sz="2400" spc="750" dirty="0">
                <a:latin typeface="휴먼아미체"/>
                <a:cs typeface="휴먼아미체"/>
              </a:rPr>
              <a:t>배치하려고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유용하다</a:t>
            </a:r>
            <a:r>
              <a:rPr sz="2400" spc="66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606296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69010" y="3037083"/>
            <a:ext cx="11222990" cy="2358390"/>
            <a:chOff x="969010" y="3037083"/>
            <a:chExt cx="11222990" cy="23583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864" y="3637787"/>
              <a:ext cx="10613136" cy="17572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536" y="4221479"/>
              <a:ext cx="8849867" cy="27198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5360" y="3043433"/>
              <a:ext cx="9210040" cy="1193800"/>
            </a:xfrm>
            <a:custGeom>
              <a:avLst/>
              <a:gdLst/>
              <a:ahLst/>
              <a:cxnLst/>
              <a:rect l="l" t="t" r="r" b="b"/>
              <a:pathLst>
                <a:path w="9210040" h="1193800">
                  <a:moveTo>
                    <a:pt x="9105265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12"/>
                  </a:lnTo>
                  <a:lnTo>
                    <a:pt x="8194" y="1129603"/>
                  </a:lnTo>
                  <a:lnTo>
                    <a:pt x="30540" y="1162750"/>
                  </a:lnTo>
                  <a:lnTo>
                    <a:pt x="63682" y="1185097"/>
                  </a:lnTo>
                  <a:lnTo>
                    <a:pt x="104267" y="1193291"/>
                  </a:lnTo>
                  <a:lnTo>
                    <a:pt x="9105265" y="1193291"/>
                  </a:lnTo>
                  <a:lnTo>
                    <a:pt x="9145849" y="1185097"/>
                  </a:lnTo>
                  <a:lnTo>
                    <a:pt x="9178991" y="1162750"/>
                  </a:lnTo>
                  <a:lnTo>
                    <a:pt x="9201337" y="1129603"/>
                  </a:lnTo>
                  <a:lnTo>
                    <a:pt x="9209532" y="1089012"/>
                  </a:lnTo>
                  <a:lnTo>
                    <a:pt x="9209532" y="104266"/>
                  </a:lnTo>
                  <a:lnTo>
                    <a:pt x="9201337" y="63682"/>
                  </a:lnTo>
                  <a:lnTo>
                    <a:pt x="9178991" y="30540"/>
                  </a:lnTo>
                  <a:lnTo>
                    <a:pt x="9145849" y="8194"/>
                  </a:lnTo>
                  <a:lnTo>
                    <a:pt x="9105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5360" y="3043433"/>
              <a:ext cx="9210040" cy="1193800"/>
            </a:xfrm>
            <a:custGeom>
              <a:avLst/>
              <a:gdLst/>
              <a:ahLst/>
              <a:cxnLst/>
              <a:rect l="l" t="t" r="r" b="b"/>
              <a:pathLst>
                <a:path w="921004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9105265" y="0"/>
                  </a:lnTo>
                  <a:lnTo>
                    <a:pt x="9145849" y="8194"/>
                  </a:lnTo>
                  <a:lnTo>
                    <a:pt x="9178991" y="30540"/>
                  </a:lnTo>
                  <a:lnTo>
                    <a:pt x="9201337" y="63682"/>
                  </a:lnTo>
                  <a:lnTo>
                    <a:pt x="9209532" y="104266"/>
                  </a:lnTo>
                  <a:lnTo>
                    <a:pt x="9209532" y="1089012"/>
                  </a:lnTo>
                  <a:lnTo>
                    <a:pt x="9201337" y="1129603"/>
                  </a:lnTo>
                  <a:lnTo>
                    <a:pt x="9178991" y="1162750"/>
                  </a:lnTo>
                  <a:lnTo>
                    <a:pt x="9145849" y="1185097"/>
                  </a:lnTo>
                  <a:lnTo>
                    <a:pt x="9105265" y="1193291"/>
                  </a:lnTo>
                  <a:lnTo>
                    <a:pt x="104267" y="1193291"/>
                  </a:lnTo>
                  <a:lnTo>
                    <a:pt x="63682" y="1185097"/>
                  </a:lnTo>
                  <a:lnTo>
                    <a:pt x="30540" y="1162750"/>
                  </a:lnTo>
                  <a:lnTo>
                    <a:pt x="8194" y="1129603"/>
                  </a:lnTo>
                  <a:lnTo>
                    <a:pt x="0" y="1089012"/>
                  </a:lnTo>
                  <a:lnTo>
                    <a:pt x="0" y="104266"/>
                  </a:lnTo>
                  <a:close/>
                </a:path>
              </a:pathLst>
            </a:custGeom>
            <a:ln w="1219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4420" y="3127253"/>
              <a:ext cx="9016365" cy="1042669"/>
            </a:xfrm>
            <a:custGeom>
              <a:avLst/>
              <a:gdLst/>
              <a:ahLst/>
              <a:cxnLst/>
              <a:rect l="l" t="t" r="r" b="b"/>
              <a:pathLst>
                <a:path w="9016365" h="1042670">
                  <a:moveTo>
                    <a:pt x="8906700" y="0"/>
                  </a:moveTo>
                  <a:lnTo>
                    <a:pt x="109283" y="0"/>
                  </a:lnTo>
                  <a:lnTo>
                    <a:pt x="66747" y="8586"/>
                  </a:lnTo>
                  <a:lnTo>
                    <a:pt x="32010" y="32005"/>
                  </a:lnTo>
                  <a:lnTo>
                    <a:pt x="8588" y="66742"/>
                  </a:lnTo>
                  <a:lnTo>
                    <a:pt x="0" y="109283"/>
                  </a:lnTo>
                  <a:lnTo>
                    <a:pt x="0" y="933119"/>
                  </a:lnTo>
                  <a:lnTo>
                    <a:pt x="8588" y="975663"/>
                  </a:lnTo>
                  <a:lnTo>
                    <a:pt x="32010" y="1010404"/>
                  </a:lnTo>
                  <a:lnTo>
                    <a:pt x="66747" y="1033827"/>
                  </a:lnTo>
                  <a:lnTo>
                    <a:pt x="109283" y="1042416"/>
                  </a:lnTo>
                  <a:lnTo>
                    <a:pt x="8906700" y="1042416"/>
                  </a:lnTo>
                  <a:lnTo>
                    <a:pt x="8949236" y="1033827"/>
                  </a:lnTo>
                  <a:lnTo>
                    <a:pt x="8983973" y="1010404"/>
                  </a:lnTo>
                  <a:lnTo>
                    <a:pt x="9007395" y="975663"/>
                  </a:lnTo>
                  <a:lnTo>
                    <a:pt x="9015984" y="933119"/>
                  </a:lnTo>
                  <a:lnTo>
                    <a:pt x="9015984" y="109283"/>
                  </a:lnTo>
                  <a:lnTo>
                    <a:pt x="9007395" y="66742"/>
                  </a:lnTo>
                  <a:lnTo>
                    <a:pt x="8983973" y="32005"/>
                  </a:lnTo>
                  <a:lnTo>
                    <a:pt x="8949236" y="8586"/>
                  </a:lnTo>
                  <a:lnTo>
                    <a:pt x="890670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868" y="3087623"/>
              <a:ext cx="1185671" cy="871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4624" y="3087623"/>
              <a:ext cx="1185671" cy="871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7855" y="3087623"/>
              <a:ext cx="868679" cy="871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5620" y="3087623"/>
              <a:ext cx="1636775" cy="871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0708" y="3087623"/>
              <a:ext cx="1185671" cy="8717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5463" y="3087623"/>
              <a:ext cx="1185671" cy="8717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9448" y="3087623"/>
              <a:ext cx="4358639" cy="871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4116" y="3471671"/>
              <a:ext cx="1648967" cy="871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1395" y="3471672"/>
              <a:ext cx="2010155" cy="8717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9863" y="3471672"/>
              <a:ext cx="710183" cy="8717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8360" y="3471671"/>
              <a:ext cx="1185671" cy="8717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3116" y="3471671"/>
              <a:ext cx="868679" cy="8717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40880" y="3471672"/>
              <a:ext cx="2106166" cy="87172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92812" y="3203981"/>
            <a:ext cx="800989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996439" marR="5080" indent="-1984375">
              <a:lnSpc>
                <a:spcPts val="3020"/>
              </a:lnSpc>
              <a:spcBef>
                <a:spcPts val="480"/>
              </a:spcBef>
            </a:pP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사용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가능</a:t>
            </a: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%</a:t>
            </a:r>
            <a:r>
              <a:rPr sz="2800" b="1" spc="-14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%,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길이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길이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,</a:t>
            </a:r>
            <a:r>
              <a:rPr sz="2800" b="1" spc="-9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left,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right,</a:t>
            </a:r>
            <a:r>
              <a:rPr sz="2800" b="1" spc="-10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center,</a:t>
            </a:r>
            <a:r>
              <a:rPr sz="2800" b="1" spc="-10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top, middle,</a:t>
            </a:r>
            <a:r>
              <a:rPr sz="2800" b="1" spc="-14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bottom</a:t>
            </a:r>
            <a:r>
              <a:rPr sz="2800" b="1" spc="-12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초기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3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0%</a:t>
            </a:r>
            <a:r>
              <a:rPr sz="2800" b="1" spc="-14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0%)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2743200"/>
            <a:ext cx="10800715" cy="306705"/>
            <a:chOff x="0" y="2743200"/>
            <a:chExt cx="10800715" cy="306705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10430" y="2743200"/>
              <a:ext cx="4990157" cy="3060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2811780"/>
              <a:ext cx="5811710" cy="23762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A261A37-C19D-BF44-1F77-9B1F974CA8AB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838"/>
            <a:ext cx="3876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1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배경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0" dirty="0">
                <a:solidFill>
                  <a:srgbClr val="FFFFFF"/>
                </a:solidFill>
                <a:latin typeface="나눔고딕"/>
                <a:cs typeface="나눔고딕"/>
              </a:rPr>
              <a:t>스타일시트(CSS)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6248" y="793036"/>
            <a:ext cx="3314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background-position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4988" y="1682496"/>
            <a:ext cx="5337810" cy="3172460"/>
            <a:chOff x="284988" y="1682496"/>
            <a:chExt cx="5337810" cy="3172460"/>
          </a:xfrm>
        </p:grpSpPr>
        <p:sp>
          <p:nvSpPr>
            <p:cNvPr id="5" name="object 5"/>
            <p:cNvSpPr/>
            <p:nvPr/>
          </p:nvSpPr>
          <p:spPr>
            <a:xfrm>
              <a:off x="598931" y="1973579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5" h="1259205">
                  <a:moveTo>
                    <a:pt x="629412" y="0"/>
                  </a:moveTo>
                  <a:lnTo>
                    <a:pt x="582438" y="1726"/>
                  </a:lnTo>
                  <a:lnTo>
                    <a:pt x="536402" y="6824"/>
                  </a:lnTo>
                  <a:lnTo>
                    <a:pt x="491426" y="15172"/>
                  </a:lnTo>
                  <a:lnTo>
                    <a:pt x="447630" y="26648"/>
                  </a:lnTo>
                  <a:lnTo>
                    <a:pt x="405137" y="41131"/>
                  </a:lnTo>
                  <a:lnTo>
                    <a:pt x="364069" y="58499"/>
                  </a:lnTo>
                  <a:lnTo>
                    <a:pt x="324546" y="78630"/>
                  </a:lnTo>
                  <a:lnTo>
                    <a:pt x="286691" y="101402"/>
                  </a:lnTo>
                  <a:lnTo>
                    <a:pt x="250626" y="126695"/>
                  </a:lnTo>
                  <a:lnTo>
                    <a:pt x="216472" y="154385"/>
                  </a:lnTo>
                  <a:lnTo>
                    <a:pt x="184351" y="184351"/>
                  </a:lnTo>
                  <a:lnTo>
                    <a:pt x="154385" y="216472"/>
                  </a:lnTo>
                  <a:lnTo>
                    <a:pt x="126695" y="250626"/>
                  </a:lnTo>
                  <a:lnTo>
                    <a:pt x="101402" y="286691"/>
                  </a:lnTo>
                  <a:lnTo>
                    <a:pt x="78630" y="324546"/>
                  </a:lnTo>
                  <a:lnTo>
                    <a:pt x="58499" y="364069"/>
                  </a:lnTo>
                  <a:lnTo>
                    <a:pt x="41131" y="405137"/>
                  </a:lnTo>
                  <a:lnTo>
                    <a:pt x="26648" y="447630"/>
                  </a:lnTo>
                  <a:lnTo>
                    <a:pt x="15172" y="491426"/>
                  </a:lnTo>
                  <a:lnTo>
                    <a:pt x="6824" y="536402"/>
                  </a:lnTo>
                  <a:lnTo>
                    <a:pt x="1726" y="582438"/>
                  </a:lnTo>
                  <a:lnTo>
                    <a:pt x="0" y="629412"/>
                  </a:lnTo>
                  <a:lnTo>
                    <a:pt x="1726" y="676385"/>
                  </a:lnTo>
                  <a:lnTo>
                    <a:pt x="6824" y="722421"/>
                  </a:lnTo>
                  <a:lnTo>
                    <a:pt x="15172" y="767397"/>
                  </a:lnTo>
                  <a:lnTo>
                    <a:pt x="26648" y="811193"/>
                  </a:lnTo>
                  <a:lnTo>
                    <a:pt x="41131" y="853686"/>
                  </a:lnTo>
                  <a:lnTo>
                    <a:pt x="58499" y="894754"/>
                  </a:lnTo>
                  <a:lnTo>
                    <a:pt x="78630" y="934277"/>
                  </a:lnTo>
                  <a:lnTo>
                    <a:pt x="101402" y="972132"/>
                  </a:lnTo>
                  <a:lnTo>
                    <a:pt x="126695" y="1008197"/>
                  </a:lnTo>
                  <a:lnTo>
                    <a:pt x="154385" y="1042351"/>
                  </a:lnTo>
                  <a:lnTo>
                    <a:pt x="184351" y="1074472"/>
                  </a:lnTo>
                  <a:lnTo>
                    <a:pt x="216472" y="1104438"/>
                  </a:lnTo>
                  <a:lnTo>
                    <a:pt x="250626" y="1132128"/>
                  </a:lnTo>
                  <a:lnTo>
                    <a:pt x="286691" y="1157421"/>
                  </a:lnTo>
                  <a:lnTo>
                    <a:pt x="324546" y="1180193"/>
                  </a:lnTo>
                  <a:lnTo>
                    <a:pt x="364069" y="1200324"/>
                  </a:lnTo>
                  <a:lnTo>
                    <a:pt x="405137" y="1217692"/>
                  </a:lnTo>
                  <a:lnTo>
                    <a:pt x="447630" y="1232175"/>
                  </a:lnTo>
                  <a:lnTo>
                    <a:pt x="491426" y="1243651"/>
                  </a:lnTo>
                  <a:lnTo>
                    <a:pt x="536402" y="1251999"/>
                  </a:lnTo>
                  <a:lnTo>
                    <a:pt x="582438" y="1257097"/>
                  </a:lnTo>
                  <a:lnTo>
                    <a:pt x="629412" y="1258824"/>
                  </a:lnTo>
                  <a:lnTo>
                    <a:pt x="676385" y="1257097"/>
                  </a:lnTo>
                  <a:lnTo>
                    <a:pt x="722421" y="1251999"/>
                  </a:lnTo>
                  <a:lnTo>
                    <a:pt x="767397" y="1243651"/>
                  </a:lnTo>
                  <a:lnTo>
                    <a:pt x="811193" y="1232175"/>
                  </a:lnTo>
                  <a:lnTo>
                    <a:pt x="853686" y="1217692"/>
                  </a:lnTo>
                  <a:lnTo>
                    <a:pt x="894754" y="1200324"/>
                  </a:lnTo>
                  <a:lnTo>
                    <a:pt x="934277" y="1180193"/>
                  </a:lnTo>
                  <a:lnTo>
                    <a:pt x="972132" y="1157421"/>
                  </a:lnTo>
                  <a:lnTo>
                    <a:pt x="1008197" y="1132128"/>
                  </a:lnTo>
                  <a:lnTo>
                    <a:pt x="1042351" y="1104438"/>
                  </a:lnTo>
                  <a:lnTo>
                    <a:pt x="1074472" y="1074472"/>
                  </a:lnTo>
                  <a:lnTo>
                    <a:pt x="1104438" y="1042351"/>
                  </a:lnTo>
                  <a:lnTo>
                    <a:pt x="1132128" y="1008197"/>
                  </a:lnTo>
                  <a:lnTo>
                    <a:pt x="1157421" y="972132"/>
                  </a:lnTo>
                  <a:lnTo>
                    <a:pt x="1180193" y="934277"/>
                  </a:lnTo>
                  <a:lnTo>
                    <a:pt x="1200324" y="894754"/>
                  </a:lnTo>
                  <a:lnTo>
                    <a:pt x="1217692" y="853686"/>
                  </a:lnTo>
                  <a:lnTo>
                    <a:pt x="1232175" y="811193"/>
                  </a:lnTo>
                  <a:lnTo>
                    <a:pt x="1243651" y="767397"/>
                  </a:lnTo>
                  <a:lnTo>
                    <a:pt x="1251999" y="722421"/>
                  </a:lnTo>
                  <a:lnTo>
                    <a:pt x="1257097" y="676385"/>
                  </a:lnTo>
                  <a:lnTo>
                    <a:pt x="1258824" y="629412"/>
                  </a:lnTo>
                  <a:lnTo>
                    <a:pt x="1257097" y="582438"/>
                  </a:lnTo>
                  <a:lnTo>
                    <a:pt x="1251999" y="536402"/>
                  </a:lnTo>
                  <a:lnTo>
                    <a:pt x="1243651" y="491426"/>
                  </a:lnTo>
                  <a:lnTo>
                    <a:pt x="1232175" y="447630"/>
                  </a:lnTo>
                  <a:lnTo>
                    <a:pt x="1217692" y="405137"/>
                  </a:lnTo>
                  <a:lnTo>
                    <a:pt x="1200324" y="364069"/>
                  </a:lnTo>
                  <a:lnTo>
                    <a:pt x="1180193" y="324546"/>
                  </a:lnTo>
                  <a:lnTo>
                    <a:pt x="1157421" y="286691"/>
                  </a:lnTo>
                  <a:lnTo>
                    <a:pt x="1132128" y="250626"/>
                  </a:lnTo>
                  <a:lnTo>
                    <a:pt x="1104438" y="216472"/>
                  </a:lnTo>
                  <a:lnTo>
                    <a:pt x="1074472" y="184351"/>
                  </a:lnTo>
                  <a:lnTo>
                    <a:pt x="1042351" y="154385"/>
                  </a:lnTo>
                  <a:lnTo>
                    <a:pt x="1008197" y="126695"/>
                  </a:lnTo>
                  <a:lnTo>
                    <a:pt x="972132" y="101402"/>
                  </a:lnTo>
                  <a:lnTo>
                    <a:pt x="934277" y="78630"/>
                  </a:lnTo>
                  <a:lnTo>
                    <a:pt x="894754" y="58499"/>
                  </a:lnTo>
                  <a:lnTo>
                    <a:pt x="853686" y="41131"/>
                  </a:lnTo>
                  <a:lnTo>
                    <a:pt x="811193" y="26648"/>
                  </a:lnTo>
                  <a:lnTo>
                    <a:pt x="767397" y="15172"/>
                  </a:lnTo>
                  <a:lnTo>
                    <a:pt x="722421" y="6824"/>
                  </a:lnTo>
                  <a:lnTo>
                    <a:pt x="676385" y="1726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988" y="1941575"/>
              <a:ext cx="711835" cy="748665"/>
            </a:xfrm>
            <a:custGeom>
              <a:avLst/>
              <a:gdLst/>
              <a:ahLst/>
              <a:cxnLst/>
              <a:rect l="l" t="t" r="r" b="b"/>
              <a:pathLst>
                <a:path w="711835" h="748664">
                  <a:moveTo>
                    <a:pt x="355854" y="0"/>
                  </a:moveTo>
                  <a:lnTo>
                    <a:pt x="307566" y="3415"/>
                  </a:lnTo>
                  <a:lnTo>
                    <a:pt x="261253" y="13364"/>
                  </a:lnTo>
                  <a:lnTo>
                    <a:pt x="217339" y="29402"/>
                  </a:lnTo>
                  <a:lnTo>
                    <a:pt x="176247" y="51082"/>
                  </a:lnTo>
                  <a:lnTo>
                    <a:pt x="138402" y="77958"/>
                  </a:lnTo>
                  <a:lnTo>
                    <a:pt x="104227" y="109585"/>
                  </a:lnTo>
                  <a:lnTo>
                    <a:pt x="74146" y="145516"/>
                  </a:lnTo>
                  <a:lnTo>
                    <a:pt x="48584" y="185307"/>
                  </a:lnTo>
                  <a:lnTo>
                    <a:pt x="27964" y="228510"/>
                  </a:lnTo>
                  <a:lnTo>
                    <a:pt x="12711" y="274681"/>
                  </a:lnTo>
                  <a:lnTo>
                    <a:pt x="3248" y="323373"/>
                  </a:lnTo>
                  <a:lnTo>
                    <a:pt x="0" y="374141"/>
                  </a:lnTo>
                  <a:lnTo>
                    <a:pt x="3248" y="424910"/>
                  </a:lnTo>
                  <a:lnTo>
                    <a:pt x="12711" y="473602"/>
                  </a:lnTo>
                  <a:lnTo>
                    <a:pt x="27964" y="519773"/>
                  </a:lnTo>
                  <a:lnTo>
                    <a:pt x="48584" y="562976"/>
                  </a:lnTo>
                  <a:lnTo>
                    <a:pt x="74146" y="602767"/>
                  </a:lnTo>
                  <a:lnTo>
                    <a:pt x="104227" y="638698"/>
                  </a:lnTo>
                  <a:lnTo>
                    <a:pt x="138402" y="670325"/>
                  </a:lnTo>
                  <a:lnTo>
                    <a:pt x="176247" y="697201"/>
                  </a:lnTo>
                  <a:lnTo>
                    <a:pt x="217339" y="718881"/>
                  </a:lnTo>
                  <a:lnTo>
                    <a:pt x="261253" y="734919"/>
                  </a:lnTo>
                  <a:lnTo>
                    <a:pt x="307566" y="744868"/>
                  </a:lnTo>
                  <a:lnTo>
                    <a:pt x="355854" y="748283"/>
                  </a:lnTo>
                  <a:lnTo>
                    <a:pt x="404141" y="744868"/>
                  </a:lnTo>
                  <a:lnTo>
                    <a:pt x="450454" y="734919"/>
                  </a:lnTo>
                  <a:lnTo>
                    <a:pt x="494368" y="718881"/>
                  </a:lnTo>
                  <a:lnTo>
                    <a:pt x="535460" y="697201"/>
                  </a:lnTo>
                  <a:lnTo>
                    <a:pt x="573305" y="670325"/>
                  </a:lnTo>
                  <a:lnTo>
                    <a:pt x="607480" y="638698"/>
                  </a:lnTo>
                  <a:lnTo>
                    <a:pt x="637561" y="602767"/>
                  </a:lnTo>
                  <a:lnTo>
                    <a:pt x="663123" y="562976"/>
                  </a:lnTo>
                  <a:lnTo>
                    <a:pt x="683743" y="519773"/>
                  </a:lnTo>
                  <a:lnTo>
                    <a:pt x="698996" y="473602"/>
                  </a:lnTo>
                  <a:lnTo>
                    <a:pt x="708459" y="424910"/>
                  </a:lnTo>
                  <a:lnTo>
                    <a:pt x="711708" y="374141"/>
                  </a:lnTo>
                  <a:lnTo>
                    <a:pt x="708459" y="323373"/>
                  </a:lnTo>
                  <a:lnTo>
                    <a:pt x="698996" y="274681"/>
                  </a:lnTo>
                  <a:lnTo>
                    <a:pt x="683743" y="228510"/>
                  </a:lnTo>
                  <a:lnTo>
                    <a:pt x="663123" y="185307"/>
                  </a:lnTo>
                  <a:lnTo>
                    <a:pt x="637561" y="145516"/>
                  </a:lnTo>
                  <a:lnTo>
                    <a:pt x="607480" y="109585"/>
                  </a:lnTo>
                  <a:lnTo>
                    <a:pt x="573305" y="77958"/>
                  </a:lnTo>
                  <a:lnTo>
                    <a:pt x="535460" y="51082"/>
                  </a:lnTo>
                  <a:lnTo>
                    <a:pt x="494368" y="29402"/>
                  </a:lnTo>
                  <a:lnTo>
                    <a:pt x="450454" y="13364"/>
                  </a:lnTo>
                  <a:lnTo>
                    <a:pt x="404141" y="3415"/>
                  </a:lnTo>
                  <a:lnTo>
                    <a:pt x="355854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682496"/>
              <a:ext cx="4822100" cy="31721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75998" y="2355034"/>
            <a:ext cx="1007046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15" dirty="0">
                <a:solidFill>
                  <a:srgbClr val="404040"/>
                </a:solidFill>
                <a:latin typeface="휴먼아미체"/>
                <a:cs typeface="휴먼아미체"/>
              </a:rPr>
              <a:t>만일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이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55" dirty="0">
                <a:solidFill>
                  <a:srgbClr val="404040"/>
                </a:solidFill>
                <a:latin typeface="휴먼아미체"/>
                <a:cs typeface="휴먼아미체"/>
              </a:rPr>
              <a:t>속성의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15" dirty="0">
                <a:solidFill>
                  <a:srgbClr val="404040"/>
                </a:solidFill>
                <a:latin typeface="휴먼아미체"/>
                <a:cs typeface="휴먼아미체"/>
              </a:rPr>
              <a:t>값이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‘0%</a:t>
            </a:r>
            <a:r>
              <a:rPr sz="2400" spc="-11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0%’</a:t>
            </a:r>
            <a:r>
              <a:rPr sz="2400" spc="-10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15" dirty="0">
                <a:solidFill>
                  <a:srgbClr val="404040"/>
                </a:solidFill>
                <a:latin typeface="휴먼아미체"/>
                <a:cs typeface="휴먼아미체"/>
              </a:rPr>
              <a:t>라면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50" dirty="0">
                <a:solidFill>
                  <a:srgbClr val="404040"/>
                </a:solidFill>
                <a:latin typeface="휴먼아미체"/>
                <a:cs typeface="휴먼아미체"/>
              </a:rPr>
              <a:t>배경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40" dirty="0">
                <a:solidFill>
                  <a:srgbClr val="404040"/>
                </a:solidFill>
                <a:latin typeface="휴먼아미체"/>
                <a:cs typeface="휴먼아미체"/>
              </a:rPr>
              <a:t>이미지가</a:t>
            </a:r>
            <a:r>
              <a:rPr sz="2400" spc="-434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75" dirty="0">
                <a:solidFill>
                  <a:srgbClr val="404040"/>
                </a:solidFill>
                <a:latin typeface="휴먼아미체"/>
                <a:cs typeface="휴먼아미체"/>
              </a:rPr>
              <a:t>사용되는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40" dirty="0">
                <a:solidFill>
                  <a:srgbClr val="404040"/>
                </a:solidFill>
                <a:latin typeface="휴먼아미체"/>
                <a:cs typeface="휴먼아미체"/>
              </a:rPr>
              <a:t>요소의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40" dirty="0">
                <a:solidFill>
                  <a:srgbClr val="404040"/>
                </a:solidFill>
                <a:latin typeface="휴먼아미체"/>
                <a:cs typeface="휴먼아미체"/>
              </a:rPr>
              <a:t>크기를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40" dirty="0">
                <a:solidFill>
                  <a:srgbClr val="404040"/>
                </a:solidFill>
                <a:latin typeface="휴먼아미체"/>
                <a:cs typeface="휴먼아미체"/>
              </a:rPr>
              <a:t>기준으로 </a:t>
            </a:r>
            <a:r>
              <a:rPr sz="2400" spc="254" dirty="0">
                <a:solidFill>
                  <a:srgbClr val="404040"/>
                </a:solidFill>
                <a:latin typeface="한컴산뜻돋움"/>
                <a:cs typeface="한컴산뜻돋움"/>
              </a:rPr>
              <a:t>0%</a:t>
            </a:r>
            <a:r>
              <a:rPr sz="2400" spc="254" dirty="0">
                <a:solidFill>
                  <a:srgbClr val="404040"/>
                </a:solidFill>
                <a:latin typeface="휴먼아미체"/>
                <a:cs typeface="휴먼아미체"/>
              </a:rPr>
              <a:t>인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60" dirty="0">
                <a:solidFill>
                  <a:srgbClr val="404040"/>
                </a:solidFill>
                <a:latin typeface="휴먼아미체"/>
                <a:cs typeface="휴먼아미체"/>
              </a:rPr>
              <a:t>곳이므로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50" dirty="0">
                <a:solidFill>
                  <a:srgbClr val="404040"/>
                </a:solidFill>
                <a:latin typeface="휴먼아미체"/>
                <a:cs typeface="휴먼아미체"/>
              </a:rPr>
              <a:t>배경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75" dirty="0">
                <a:solidFill>
                  <a:srgbClr val="404040"/>
                </a:solidFill>
                <a:latin typeface="휴먼아미체"/>
                <a:cs typeface="휴먼아미체"/>
              </a:rPr>
              <a:t>이미지의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좌측과</a:t>
            </a:r>
            <a:r>
              <a:rPr sz="2400" spc="-434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95" dirty="0">
                <a:solidFill>
                  <a:srgbClr val="404040"/>
                </a:solidFill>
                <a:latin typeface="휴먼아미체"/>
                <a:cs typeface="휴먼아미체"/>
              </a:rPr>
              <a:t>상단의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85" dirty="0">
                <a:solidFill>
                  <a:srgbClr val="404040"/>
                </a:solidFill>
                <a:latin typeface="휴먼아미체"/>
                <a:cs typeface="휴먼아미체"/>
              </a:rPr>
              <a:t>여백이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40" dirty="0">
                <a:solidFill>
                  <a:srgbClr val="404040"/>
                </a:solidFill>
                <a:latin typeface="휴먼아미체"/>
                <a:cs typeface="휴먼아미체"/>
              </a:rPr>
              <a:t>요소의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좌측과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05" dirty="0">
                <a:solidFill>
                  <a:srgbClr val="404040"/>
                </a:solidFill>
                <a:latin typeface="휴먼아미체"/>
                <a:cs typeface="휴먼아미체"/>
              </a:rPr>
              <a:t>상단에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90" dirty="0">
                <a:solidFill>
                  <a:srgbClr val="404040"/>
                </a:solidFill>
                <a:latin typeface="휴먼아미체"/>
                <a:cs typeface="휴먼아미체"/>
              </a:rPr>
              <a:t>맞춰 </a:t>
            </a:r>
            <a:r>
              <a:rPr sz="2400" spc="530" dirty="0">
                <a:solidFill>
                  <a:srgbClr val="404040"/>
                </a:solidFill>
                <a:latin typeface="휴먼아미체"/>
                <a:cs typeface="휴먼아미체"/>
              </a:rPr>
              <a:t>배치된다</a:t>
            </a:r>
            <a:r>
              <a:rPr sz="2400" spc="53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 marR="510540">
              <a:lnSpc>
                <a:spcPct val="100000"/>
              </a:lnSpc>
            </a:pPr>
            <a:r>
              <a:rPr sz="2400" spc="715" dirty="0">
                <a:solidFill>
                  <a:srgbClr val="404040"/>
                </a:solidFill>
                <a:latin typeface="휴먼아미체"/>
                <a:cs typeface="휴먼아미체"/>
              </a:rPr>
              <a:t>만일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이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0" dirty="0">
                <a:solidFill>
                  <a:srgbClr val="404040"/>
                </a:solidFill>
                <a:latin typeface="휴먼아미체"/>
                <a:cs typeface="휴먼아미체"/>
              </a:rPr>
              <a:t>속성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15" dirty="0">
                <a:solidFill>
                  <a:srgbClr val="404040"/>
                </a:solidFill>
                <a:latin typeface="휴먼아미체"/>
                <a:cs typeface="휴먼아미체"/>
              </a:rPr>
              <a:t>값이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‘100%</a:t>
            </a:r>
            <a:r>
              <a:rPr sz="2400" spc="-114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200" dirty="0">
                <a:solidFill>
                  <a:srgbClr val="404040"/>
                </a:solidFill>
                <a:latin typeface="한컴산뜻돋움"/>
                <a:cs typeface="한컴산뜻돋움"/>
              </a:rPr>
              <a:t>100%'</a:t>
            </a:r>
            <a:r>
              <a:rPr sz="2400" spc="200" dirty="0">
                <a:solidFill>
                  <a:srgbClr val="404040"/>
                </a:solidFill>
                <a:latin typeface="휴먼아미체"/>
                <a:cs typeface="휴먼아미체"/>
              </a:rPr>
              <a:t>라면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50" dirty="0">
                <a:solidFill>
                  <a:srgbClr val="404040"/>
                </a:solidFill>
                <a:latin typeface="휴먼아미체"/>
                <a:cs typeface="휴먼아미체"/>
              </a:rPr>
              <a:t>배경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75" dirty="0">
                <a:solidFill>
                  <a:srgbClr val="404040"/>
                </a:solidFill>
                <a:latin typeface="휴먼아미체"/>
                <a:cs typeface="휴먼아미체"/>
              </a:rPr>
              <a:t>이미지의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55" dirty="0">
                <a:solidFill>
                  <a:srgbClr val="404040"/>
                </a:solidFill>
                <a:latin typeface="휴먼아미체"/>
                <a:cs typeface="휴먼아미체"/>
              </a:rPr>
              <a:t>위치는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030" dirty="0">
                <a:solidFill>
                  <a:srgbClr val="404040"/>
                </a:solidFill>
                <a:latin typeface="휴먼아미체"/>
                <a:cs typeface="휴먼아미체"/>
              </a:rPr>
              <a:t>요소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의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25" dirty="0">
                <a:solidFill>
                  <a:srgbClr val="404040"/>
                </a:solidFill>
                <a:latin typeface="휴먼아미체"/>
                <a:cs typeface="휴먼아미체"/>
              </a:rPr>
              <a:t>우측하단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모서리에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15" dirty="0">
                <a:solidFill>
                  <a:srgbClr val="404040"/>
                </a:solidFill>
                <a:latin typeface="휴먼아미체"/>
                <a:cs typeface="휴먼아미체"/>
              </a:rPr>
              <a:t>맞춰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15" dirty="0">
                <a:solidFill>
                  <a:srgbClr val="404040"/>
                </a:solidFill>
                <a:latin typeface="휴먼아미체"/>
                <a:cs typeface="휴먼아미체"/>
              </a:rPr>
              <a:t>배치하게</a:t>
            </a:r>
            <a:r>
              <a:rPr sz="2400" spc="-434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될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545" dirty="0">
                <a:solidFill>
                  <a:srgbClr val="404040"/>
                </a:solidFill>
                <a:latin typeface="휴먼아미체"/>
                <a:cs typeface="휴먼아미체"/>
              </a:rPr>
              <a:t>것이다</a:t>
            </a:r>
            <a:r>
              <a:rPr sz="2400" spc="54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r>
              <a:rPr sz="2400" spc="-9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15" dirty="0">
                <a:solidFill>
                  <a:srgbClr val="404040"/>
                </a:solidFill>
                <a:latin typeface="휴먼아미체"/>
                <a:cs typeface="휴먼아미체"/>
              </a:rPr>
              <a:t>만일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‘50%</a:t>
            </a:r>
            <a:r>
              <a:rPr sz="2400" spc="-10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235" dirty="0">
                <a:solidFill>
                  <a:srgbClr val="404040"/>
                </a:solidFill>
                <a:latin typeface="한컴산뜻돋움"/>
                <a:cs typeface="한컴산뜻돋움"/>
              </a:rPr>
              <a:t>50%'</a:t>
            </a:r>
            <a:r>
              <a:rPr sz="2400" spc="235" dirty="0">
                <a:solidFill>
                  <a:srgbClr val="404040"/>
                </a:solidFill>
                <a:latin typeface="휴먼아미체"/>
                <a:cs typeface="휴먼아미체"/>
              </a:rPr>
              <a:t>라면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55" dirty="0">
                <a:solidFill>
                  <a:srgbClr val="404040"/>
                </a:solidFill>
                <a:latin typeface="휴먼아미체"/>
                <a:cs typeface="휴먼아미체"/>
              </a:rPr>
              <a:t>이것은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50" dirty="0">
                <a:solidFill>
                  <a:srgbClr val="404040"/>
                </a:solidFill>
                <a:latin typeface="휴먼아미체"/>
                <a:cs typeface="휴먼아미체"/>
              </a:rPr>
              <a:t>배경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55" dirty="0">
                <a:solidFill>
                  <a:srgbClr val="404040"/>
                </a:solidFill>
                <a:latin typeface="휴먼아미체"/>
                <a:cs typeface="휴먼아미체"/>
              </a:rPr>
              <a:t>이미지의 </a:t>
            </a:r>
            <a:r>
              <a:rPr sz="2400" spc="855" dirty="0">
                <a:solidFill>
                  <a:srgbClr val="404040"/>
                </a:solidFill>
                <a:latin typeface="휴먼아미체"/>
                <a:cs typeface="휴먼아미체"/>
              </a:rPr>
              <a:t>위치를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40" dirty="0">
                <a:solidFill>
                  <a:srgbClr val="404040"/>
                </a:solidFill>
                <a:latin typeface="휴먼아미체"/>
                <a:cs typeface="휴먼아미체"/>
              </a:rPr>
              <a:t>요소의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560" dirty="0">
                <a:solidFill>
                  <a:srgbClr val="404040"/>
                </a:solidFill>
                <a:latin typeface="휴먼아미체"/>
                <a:cs typeface="휴먼아미체"/>
              </a:rPr>
              <a:t>가로</a:t>
            </a:r>
            <a:r>
              <a:rPr sz="2400" spc="560" dirty="0">
                <a:solidFill>
                  <a:srgbClr val="404040"/>
                </a:solidFill>
                <a:latin typeface="한컴산뜻돋움"/>
                <a:cs typeface="한컴산뜻돋움"/>
              </a:rPr>
              <a:t>,</a:t>
            </a:r>
            <a:r>
              <a:rPr sz="2400" spc="-8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70" dirty="0">
                <a:solidFill>
                  <a:srgbClr val="404040"/>
                </a:solidFill>
                <a:latin typeface="휴먼아미체"/>
                <a:cs typeface="휴먼아미체"/>
              </a:rPr>
              <a:t>세로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50%</a:t>
            </a:r>
            <a:r>
              <a:rPr sz="2400" spc="-11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900" dirty="0">
                <a:solidFill>
                  <a:srgbClr val="404040"/>
                </a:solidFill>
                <a:latin typeface="휴먼아미체"/>
                <a:cs typeface="휴먼아미체"/>
              </a:rPr>
              <a:t>되는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85" dirty="0">
                <a:solidFill>
                  <a:srgbClr val="404040"/>
                </a:solidFill>
                <a:latin typeface="휴먼아미체"/>
                <a:cs typeface="휴먼아미체"/>
              </a:rPr>
              <a:t>위치에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44" dirty="0">
                <a:solidFill>
                  <a:srgbClr val="404040"/>
                </a:solidFill>
                <a:latin typeface="휴먼아미체"/>
                <a:cs typeface="휴먼아미체"/>
              </a:rPr>
              <a:t>맞춘다는</a:t>
            </a:r>
            <a:r>
              <a:rPr sz="2400" spc="-434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590" dirty="0">
                <a:solidFill>
                  <a:srgbClr val="404040"/>
                </a:solidFill>
                <a:latin typeface="휴먼아미체"/>
                <a:cs typeface="휴먼아미체"/>
              </a:rPr>
              <a:t>뜻이다</a:t>
            </a:r>
            <a:r>
              <a:rPr sz="2400" spc="59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89287" y="1562369"/>
            <a:ext cx="44259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6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백분율</a:t>
            </a:r>
            <a:r>
              <a:rPr sz="4400" b="1" spc="-22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2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백분율</a:t>
            </a:r>
            <a:r>
              <a:rPr sz="3600" b="1" spc="-2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(%</a:t>
            </a:r>
            <a:r>
              <a:rPr sz="3600" b="1" spc="-25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5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%)</a:t>
            </a:r>
            <a:endParaRPr sz="3600">
              <a:latin typeface="나눔고딕 ExtraBold"/>
              <a:cs typeface="나눔고딕 Extra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8388" y="1621536"/>
            <a:ext cx="599440" cy="599440"/>
          </a:xfrm>
          <a:custGeom>
            <a:avLst/>
            <a:gdLst/>
            <a:ahLst/>
            <a:cxnLst/>
            <a:rect l="l" t="t" r="r" b="b"/>
            <a:pathLst>
              <a:path w="599440" h="599439">
                <a:moveTo>
                  <a:pt x="299466" y="0"/>
                </a:moveTo>
                <a:lnTo>
                  <a:pt x="250890" y="3919"/>
                </a:lnTo>
                <a:lnTo>
                  <a:pt x="204810" y="15266"/>
                </a:lnTo>
                <a:lnTo>
                  <a:pt x="161843" y="33425"/>
                </a:lnTo>
                <a:lnTo>
                  <a:pt x="122604" y="57779"/>
                </a:lnTo>
                <a:lnTo>
                  <a:pt x="87710" y="87710"/>
                </a:lnTo>
                <a:lnTo>
                  <a:pt x="57779" y="122604"/>
                </a:lnTo>
                <a:lnTo>
                  <a:pt x="33425" y="161843"/>
                </a:lnTo>
                <a:lnTo>
                  <a:pt x="15266" y="204810"/>
                </a:lnTo>
                <a:lnTo>
                  <a:pt x="3919" y="250890"/>
                </a:lnTo>
                <a:lnTo>
                  <a:pt x="0" y="299465"/>
                </a:lnTo>
                <a:lnTo>
                  <a:pt x="3919" y="348041"/>
                </a:lnTo>
                <a:lnTo>
                  <a:pt x="15266" y="394121"/>
                </a:lnTo>
                <a:lnTo>
                  <a:pt x="33425" y="437088"/>
                </a:lnTo>
                <a:lnTo>
                  <a:pt x="57779" y="476327"/>
                </a:lnTo>
                <a:lnTo>
                  <a:pt x="87710" y="511221"/>
                </a:lnTo>
                <a:lnTo>
                  <a:pt x="122604" y="541152"/>
                </a:lnTo>
                <a:lnTo>
                  <a:pt x="161843" y="565506"/>
                </a:lnTo>
                <a:lnTo>
                  <a:pt x="204810" y="583665"/>
                </a:lnTo>
                <a:lnTo>
                  <a:pt x="250890" y="595012"/>
                </a:lnTo>
                <a:lnTo>
                  <a:pt x="299466" y="598931"/>
                </a:lnTo>
                <a:lnTo>
                  <a:pt x="348041" y="595012"/>
                </a:lnTo>
                <a:lnTo>
                  <a:pt x="394121" y="583665"/>
                </a:lnTo>
                <a:lnTo>
                  <a:pt x="437088" y="565506"/>
                </a:lnTo>
                <a:lnTo>
                  <a:pt x="476327" y="541152"/>
                </a:lnTo>
                <a:lnTo>
                  <a:pt x="511221" y="511221"/>
                </a:lnTo>
                <a:lnTo>
                  <a:pt x="541152" y="476327"/>
                </a:lnTo>
                <a:lnTo>
                  <a:pt x="565506" y="437088"/>
                </a:lnTo>
                <a:lnTo>
                  <a:pt x="583665" y="394121"/>
                </a:lnTo>
                <a:lnTo>
                  <a:pt x="595012" y="348041"/>
                </a:lnTo>
                <a:lnTo>
                  <a:pt x="598932" y="299465"/>
                </a:lnTo>
                <a:lnTo>
                  <a:pt x="595012" y="250890"/>
                </a:lnTo>
                <a:lnTo>
                  <a:pt x="583665" y="204810"/>
                </a:lnTo>
                <a:lnTo>
                  <a:pt x="565506" y="161843"/>
                </a:lnTo>
                <a:lnTo>
                  <a:pt x="541152" y="122604"/>
                </a:lnTo>
                <a:lnTo>
                  <a:pt x="511221" y="87710"/>
                </a:lnTo>
                <a:lnTo>
                  <a:pt x="476327" y="57779"/>
                </a:lnTo>
                <a:lnTo>
                  <a:pt x="437088" y="33425"/>
                </a:lnTo>
                <a:lnTo>
                  <a:pt x="394121" y="15266"/>
                </a:lnTo>
                <a:lnTo>
                  <a:pt x="348041" y="3919"/>
                </a:lnTo>
                <a:lnTo>
                  <a:pt x="299466" y="0"/>
                </a:lnTo>
                <a:close/>
              </a:path>
            </a:pathLst>
          </a:custGeom>
          <a:solidFill>
            <a:srgbClr val="3B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8132" y="1632334"/>
            <a:ext cx="203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805" dirty="0">
                <a:solidFill>
                  <a:srgbClr val="FFFFFF"/>
                </a:solidFill>
                <a:latin typeface="함초롬바탕"/>
                <a:cs typeface="함초롬바탕"/>
              </a:rPr>
              <a:t>1</a:t>
            </a:r>
            <a:endParaRPr sz="4000">
              <a:latin typeface="함초롬바탕"/>
              <a:cs typeface="함초롬바탕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4988" y="4969764"/>
            <a:ext cx="5337810" cy="1888489"/>
            <a:chOff x="284988" y="4969764"/>
            <a:chExt cx="5337810" cy="1888489"/>
          </a:xfrm>
        </p:grpSpPr>
        <p:sp>
          <p:nvSpPr>
            <p:cNvPr id="13" name="object 13"/>
            <p:cNvSpPr/>
            <p:nvPr/>
          </p:nvSpPr>
          <p:spPr>
            <a:xfrm>
              <a:off x="598931" y="5259324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5" h="1259204">
                  <a:moveTo>
                    <a:pt x="629412" y="0"/>
                  </a:moveTo>
                  <a:lnTo>
                    <a:pt x="582438" y="1726"/>
                  </a:lnTo>
                  <a:lnTo>
                    <a:pt x="536402" y="6824"/>
                  </a:lnTo>
                  <a:lnTo>
                    <a:pt x="491426" y="15172"/>
                  </a:lnTo>
                  <a:lnTo>
                    <a:pt x="447630" y="26648"/>
                  </a:lnTo>
                  <a:lnTo>
                    <a:pt x="405137" y="41131"/>
                  </a:lnTo>
                  <a:lnTo>
                    <a:pt x="364069" y="58499"/>
                  </a:lnTo>
                  <a:lnTo>
                    <a:pt x="324546" y="78630"/>
                  </a:lnTo>
                  <a:lnTo>
                    <a:pt x="286691" y="101402"/>
                  </a:lnTo>
                  <a:lnTo>
                    <a:pt x="250626" y="126695"/>
                  </a:lnTo>
                  <a:lnTo>
                    <a:pt x="216472" y="154385"/>
                  </a:lnTo>
                  <a:lnTo>
                    <a:pt x="184351" y="184351"/>
                  </a:lnTo>
                  <a:lnTo>
                    <a:pt x="154385" y="216472"/>
                  </a:lnTo>
                  <a:lnTo>
                    <a:pt x="126695" y="250626"/>
                  </a:lnTo>
                  <a:lnTo>
                    <a:pt x="101402" y="286691"/>
                  </a:lnTo>
                  <a:lnTo>
                    <a:pt x="78630" y="324546"/>
                  </a:lnTo>
                  <a:lnTo>
                    <a:pt x="58499" y="364069"/>
                  </a:lnTo>
                  <a:lnTo>
                    <a:pt x="41131" y="405137"/>
                  </a:lnTo>
                  <a:lnTo>
                    <a:pt x="26648" y="447630"/>
                  </a:lnTo>
                  <a:lnTo>
                    <a:pt x="15172" y="491426"/>
                  </a:lnTo>
                  <a:lnTo>
                    <a:pt x="6824" y="536402"/>
                  </a:lnTo>
                  <a:lnTo>
                    <a:pt x="1726" y="582438"/>
                  </a:lnTo>
                  <a:lnTo>
                    <a:pt x="0" y="629412"/>
                  </a:lnTo>
                  <a:lnTo>
                    <a:pt x="1726" y="676385"/>
                  </a:lnTo>
                  <a:lnTo>
                    <a:pt x="6824" y="722421"/>
                  </a:lnTo>
                  <a:lnTo>
                    <a:pt x="15172" y="767397"/>
                  </a:lnTo>
                  <a:lnTo>
                    <a:pt x="26648" y="811193"/>
                  </a:lnTo>
                  <a:lnTo>
                    <a:pt x="41131" y="853686"/>
                  </a:lnTo>
                  <a:lnTo>
                    <a:pt x="58499" y="894754"/>
                  </a:lnTo>
                  <a:lnTo>
                    <a:pt x="78630" y="934277"/>
                  </a:lnTo>
                  <a:lnTo>
                    <a:pt x="101402" y="972132"/>
                  </a:lnTo>
                  <a:lnTo>
                    <a:pt x="126695" y="1008197"/>
                  </a:lnTo>
                  <a:lnTo>
                    <a:pt x="154385" y="1042351"/>
                  </a:lnTo>
                  <a:lnTo>
                    <a:pt x="184351" y="1074472"/>
                  </a:lnTo>
                  <a:lnTo>
                    <a:pt x="216472" y="1104438"/>
                  </a:lnTo>
                  <a:lnTo>
                    <a:pt x="250626" y="1132128"/>
                  </a:lnTo>
                  <a:lnTo>
                    <a:pt x="286691" y="1157421"/>
                  </a:lnTo>
                  <a:lnTo>
                    <a:pt x="324546" y="1180193"/>
                  </a:lnTo>
                  <a:lnTo>
                    <a:pt x="364069" y="1200324"/>
                  </a:lnTo>
                  <a:lnTo>
                    <a:pt x="405137" y="1217692"/>
                  </a:lnTo>
                  <a:lnTo>
                    <a:pt x="447630" y="1232175"/>
                  </a:lnTo>
                  <a:lnTo>
                    <a:pt x="491426" y="1243651"/>
                  </a:lnTo>
                  <a:lnTo>
                    <a:pt x="536402" y="1251999"/>
                  </a:lnTo>
                  <a:lnTo>
                    <a:pt x="582438" y="1257097"/>
                  </a:lnTo>
                  <a:lnTo>
                    <a:pt x="629412" y="1258824"/>
                  </a:lnTo>
                  <a:lnTo>
                    <a:pt x="676385" y="1257097"/>
                  </a:lnTo>
                  <a:lnTo>
                    <a:pt x="722421" y="1251999"/>
                  </a:lnTo>
                  <a:lnTo>
                    <a:pt x="767397" y="1243651"/>
                  </a:lnTo>
                  <a:lnTo>
                    <a:pt x="811193" y="1232175"/>
                  </a:lnTo>
                  <a:lnTo>
                    <a:pt x="853686" y="1217692"/>
                  </a:lnTo>
                  <a:lnTo>
                    <a:pt x="894754" y="1200324"/>
                  </a:lnTo>
                  <a:lnTo>
                    <a:pt x="934277" y="1180193"/>
                  </a:lnTo>
                  <a:lnTo>
                    <a:pt x="972132" y="1157421"/>
                  </a:lnTo>
                  <a:lnTo>
                    <a:pt x="1008197" y="1132128"/>
                  </a:lnTo>
                  <a:lnTo>
                    <a:pt x="1042351" y="1104438"/>
                  </a:lnTo>
                  <a:lnTo>
                    <a:pt x="1074472" y="1074472"/>
                  </a:lnTo>
                  <a:lnTo>
                    <a:pt x="1104438" y="1042351"/>
                  </a:lnTo>
                  <a:lnTo>
                    <a:pt x="1132128" y="1008197"/>
                  </a:lnTo>
                  <a:lnTo>
                    <a:pt x="1157421" y="972132"/>
                  </a:lnTo>
                  <a:lnTo>
                    <a:pt x="1180193" y="934277"/>
                  </a:lnTo>
                  <a:lnTo>
                    <a:pt x="1200324" y="894754"/>
                  </a:lnTo>
                  <a:lnTo>
                    <a:pt x="1217692" y="853686"/>
                  </a:lnTo>
                  <a:lnTo>
                    <a:pt x="1232175" y="811193"/>
                  </a:lnTo>
                  <a:lnTo>
                    <a:pt x="1243651" y="767397"/>
                  </a:lnTo>
                  <a:lnTo>
                    <a:pt x="1251999" y="722421"/>
                  </a:lnTo>
                  <a:lnTo>
                    <a:pt x="1257097" y="676385"/>
                  </a:lnTo>
                  <a:lnTo>
                    <a:pt x="1258824" y="629412"/>
                  </a:lnTo>
                  <a:lnTo>
                    <a:pt x="1257097" y="582438"/>
                  </a:lnTo>
                  <a:lnTo>
                    <a:pt x="1251999" y="536402"/>
                  </a:lnTo>
                  <a:lnTo>
                    <a:pt x="1243651" y="491426"/>
                  </a:lnTo>
                  <a:lnTo>
                    <a:pt x="1232175" y="447630"/>
                  </a:lnTo>
                  <a:lnTo>
                    <a:pt x="1217692" y="405137"/>
                  </a:lnTo>
                  <a:lnTo>
                    <a:pt x="1200324" y="364069"/>
                  </a:lnTo>
                  <a:lnTo>
                    <a:pt x="1180193" y="324546"/>
                  </a:lnTo>
                  <a:lnTo>
                    <a:pt x="1157421" y="286691"/>
                  </a:lnTo>
                  <a:lnTo>
                    <a:pt x="1132128" y="250626"/>
                  </a:lnTo>
                  <a:lnTo>
                    <a:pt x="1104438" y="216472"/>
                  </a:lnTo>
                  <a:lnTo>
                    <a:pt x="1074472" y="184351"/>
                  </a:lnTo>
                  <a:lnTo>
                    <a:pt x="1042351" y="154385"/>
                  </a:lnTo>
                  <a:lnTo>
                    <a:pt x="1008197" y="126695"/>
                  </a:lnTo>
                  <a:lnTo>
                    <a:pt x="972132" y="101402"/>
                  </a:lnTo>
                  <a:lnTo>
                    <a:pt x="934277" y="78630"/>
                  </a:lnTo>
                  <a:lnTo>
                    <a:pt x="894754" y="58499"/>
                  </a:lnTo>
                  <a:lnTo>
                    <a:pt x="853686" y="41131"/>
                  </a:lnTo>
                  <a:lnTo>
                    <a:pt x="811193" y="26648"/>
                  </a:lnTo>
                  <a:lnTo>
                    <a:pt x="767397" y="15172"/>
                  </a:lnTo>
                  <a:lnTo>
                    <a:pt x="722421" y="6824"/>
                  </a:lnTo>
                  <a:lnTo>
                    <a:pt x="676385" y="1726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4988" y="5227320"/>
              <a:ext cx="711835" cy="748665"/>
            </a:xfrm>
            <a:custGeom>
              <a:avLst/>
              <a:gdLst/>
              <a:ahLst/>
              <a:cxnLst/>
              <a:rect l="l" t="t" r="r" b="b"/>
              <a:pathLst>
                <a:path w="711835" h="748664">
                  <a:moveTo>
                    <a:pt x="355854" y="0"/>
                  </a:moveTo>
                  <a:lnTo>
                    <a:pt x="307566" y="3415"/>
                  </a:lnTo>
                  <a:lnTo>
                    <a:pt x="261253" y="13364"/>
                  </a:lnTo>
                  <a:lnTo>
                    <a:pt x="217339" y="29402"/>
                  </a:lnTo>
                  <a:lnTo>
                    <a:pt x="176247" y="51082"/>
                  </a:lnTo>
                  <a:lnTo>
                    <a:pt x="138402" y="77958"/>
                  </a:lnTo>
                  <a:lnTo>
                    <a:pt x="104227" y="109585"/>
                  </a:lnTo>
                  <a:lnTo>
                    <a:pt x="74146" y="145516"/>
                  </a:lnTo>
                  <a:lnTo>
                    <a:pt x="48584" y="185307"/>
                  </a:lnTo>
                  <a:lnTo>
                    <a:pt x="27964" y="228510"/>
                  </a:lnTo>
                  <a:lnTo>
                    <a:pt x="12711" y="274681"/>
                  </a:lnTo>
                  <a:lnTo>
                    <a:pt x="3248" y="323373"/>
                  </a:lnTo>
                  <a:lnTo>
                    <a:pt x="0" y="374141"/>
                  </a:lnTo>
                  <a:lnTo>
                    <a:pt x="3248" y="424910"/>
                  </a:lnTo>
                  <a:lnTo>
                    <a:pt x="12711" y="473602"/>
                  </a:lnTo>
                  <a:lnTo>
                    <a:pt x="27964" y="519773"/>
                  </a:lnTo>
                  <a:lnTo>
                    <a:pt x="48584" y="562976"/>
                  </a:lnTo>
                  <a:lnTo>
                    <a:pt x="74146" y="602767"/>
                  </a:lnTo>
                  <a:lnTo>
                    <a:pt x="104227" y="638698"/>
                  </a:lnTo>
                  <a:lnTo>
                    <a:pt x="138402" y="670325"/>
                  </a:lnTo>
                  <a:lnTo>
                    <a:pt x="176247" y="697201"/>
                  </a:lnTo>
                  <a:lnTo>
                    <a:pt x="217339" y="718881"/>
                  </a:lnTo>
                  <a:lnTo>
                    <a:pt x="261253" y="734919"/>
                  </a:lnTo>
                  <a:lnTo>
                    <a:pt x="307566" y="744868"/>
                  </a:lnTo>
                  <a:lnTo>
                    <a:pt x="355854" y="748283"/>
                  </a:lnTo>
                  <a:lnTo>
                    <a:pt x="404141" y="744868"/>
                  </a:lnTo>
                  <a:lnTo>
                    <a:pt x="450454" y="734919"/>
                  </a:lnTo>
                  <a:lnTo>
                    <a:pt x="494368" y="718881"/>
                  </a:lnTo>
                  <a:lnTo>
                    <a:pt x="535460" y="697201"/>
                  </a:lnTo>
                  <a:lnTo>
                    <a:pt x="573305" y="670325"/>
                  </a:lnTo>
                  <a:lnTo>
                    <a:pt x="607480" y="638698"/>
                  </a:lnTo>
                  <a:lnTo>
                    <a:pt x="637561" y="602767"/>
                  </a:lnTo>
                  <a:lnTo>
                    <a:pt x="663123" y="562976"/>
                  </a:lnTo>
                  <a:lnTo>
                    <a:pt x="683743" y="519773"/>
                  </a:lnTo>
                  <a:lnTo>
                    <a:pt x="698996" y="473602"/>
                  </a:lnTo>
                  <a:lnTo>
                    <a:pt x="708459" y="424910"/>
                  </a:lnTo>
                  <a:lnTo>
                    <a:pt x="711708" y="374141"/>
                  </a:lnTo>
                  <a:lnTo>
                    <a:pt x="708459" y="323373"/>
                  </a:lnTo>
                  <a:lnTo>
                    <a:pt x="698996" y="274681"/>
                  </a:lnTo>
                  <a:lnTo>
                    <a:pt x="683743" y="228510"/>
                  </a:lnTo>
                  <a:lnTo>
                    <a:pt x="663123" y="185307"/>
                  </a:lnTo>
                  <a:lnTo>
                    <a:pt x="637561" y="145516"/>
                  </a:lnTo>
                  <a:lnTo>
                    <a:pt x="607480" y="109585"/>
                  </a:lnTo>
                  <a:lnTo>
                    <a:pt x="573305" y="77958"/>
                  </a:lnTo>
                  <a:lnTo>
                    <a:pt x="535460" y="51082"/>
                  </a:lnTo>
                  <a:lnTo>
                    <a:pt x="494368" y="29402"/>
                  </a:lnTo>
                  <a:lnTo>
                    <a:pt x="450454" y="13364"/>
                  </a:lnTo>
                  <a:lnTo>
                    <a:pt x="404141" y="3415"/>
                  </a:lnTo>
                  <a:lnTo>
                    <a:pt x="355854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969764"/>
              <a:ext cx="4822100" cy="188823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75998" y="5641159"/>
            <a:ext cx="10314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70" dirty="0">
                <a:solidFill>
                  <a:srgbClr val="404040"/>
                </a:solidFill>
                <a:latin typeface="휴먼아미체"/>
                <a:cs typeface="휴먼아미체"/>
              </a:rPr>
              <a:t>예를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0" dirty="0">
                <a:solidFill>
                  <a:srgbClr val="404040"/>
                </a:solidFill>
                <a:latin typeface="휴먼아미체"/>
                <a:cs typeface="휴먼아미체"/>
              </a:rPr>
              <a:t>들어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background-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position:3cm</a:t>
            </a:r>
            <a:r>
              <a:rPr sz="2400" spc="-5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3cm</a:t>
            </a:r>
            <a:r>
              <a:rPr sz="2400" spc="-10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844" dirty="0">
                <a:solidFill>
                  <a:srgbClr val="404040"/>
                </a:solidFill>
                <a:latin typeface="휴먼아미체"/>
                <a:cs typeface="휴먼아미체"/>
              </a:rPr>
              <a:t>라고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되어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30" dirty="0">
                <a:solidFill>
                  <a:srgbClr val="404040"/>
                </a:solidFill>
                <a:latin typeface="휴먼아미체"/>
                <a:cs typeface="휴먼아미체"/>
              </a:rPr>
              <a:t>있다면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55" dirty="0">
                <a:solidFill>
                  <a:srgbClr val="404040"/>
                </a:solidFill>
                <a:latin typeface="휴먼아미체"/>
                <a:cs typeface="휴먼아미체"/>
              </a:rPr>
              <a:t>이것은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50" dirty="0">
                <a:solidFill>
                  <a:srgbClr val="404040"/>
                </a:solidFill>
                <a:latin typeface="휴먼아미체"/>
                <a:cs typeface="휴먼아미체"/>
              </a:rPr>
              <a:t>배경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55" dirty="0">
                <a:solidFill>
                  <a:srgbClr val="404040"/>
                </a:solidFill>
                <a:latin typeface="휴먼아미체"/>
                <a:cs typeface="휴먼아미체"/>
              </a:rPr>
              <a:t>이미지의 </a:t>
            </a:r>
            <a:r>
              <a:rPr sz="2400" spc="855" dirty="0">
                <a:solidFill>
                  <a:srgbClr val="404040"/>
                </a:solidFill>
                <a:latin typeface="휴먼아미체"/>
                <a:cs typeface="휴먼아미체"/>
              </a:rPr>
              <a:t>위치를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40" dirty="0">
                <a:solidFill>
                  <a:srgbClr val="404040"/>
                </a:solidFill>
                <a:latin typeface="휴먼아미체"/>
                <a:cs typeface="휴먼아미체"/>
              </a:rPr>
              <a:t>요소의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44" dirty="0">
                <a:solidFill>
                  <a:srgbClr val="404040"/>
                </a:solidFill>
                <a:latin typeface="휴먼아미체"/>
                <a:cs typeface="휴먼아미체"/>
              </a:rPr>
              <a:t>가로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3cm,</a:t>
            </a:r>
            <a:r>
              <a:rPr sz="2400" spc="-9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70" dirty="0">
                <a:solidFill>
                  <a:srgbClr val="404040"/>
                </a:solidFill>
                <a:latin typeface="휴먼아미체"/>
                <a:cs typeface="휴먼아미체"/>
              </a:rPr>
              <a:t>세로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25" dirty="0">
                <a:solidFill>
                  <a:srgbClr val="404040"/>
                </a:solidFill>
                <a:latin typeface="한컴산뜻돋움"/>
                <a:cs typeface="한컴산뜻돋움"/>
              </a:rPr>
              <a:t>3cm</a:t>
            </a:r>
            <a:r>
              <a:rPr sz="2400" spc="125" dirty="0">
                <a:solidFill>
                  <a:srgbClr val="404040"/>
                </a:solidFill>
                <a:latin typeface="휴먼아미체"/>
                <a:cs typeface="휴먼아미체"/>
              </a:rPr>
              <a:t>에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44" dirty="0">
                <a:solidFill>
                  <a:srgbClr val="404040"/>
                </a:solidFill>
                <a:latin typeface="휴먼아미체"/>
                <a:cs typeface="휴먼아미체"/>
              </a:rPr>
              <a:t>맞추라는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590" dirty="0">
                <a:solidFill>
                  <a:srgbClr val="404040"/>
                </a:solidFill>
                <a:latin typeface="휴먼아미체"/>
                <a:cs typeface="휴먼아미체"/>
              </a:rPr>
              <a:t>뜻이다</a:t>
            </a:r>
            <a:r>
              <a:rPr sz="2400" spc="59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8388" y="4908803"/>
            <a:ext cx="599440" cy="597535"/>
          </a:xfrm>
          <a:custGeom>
            <a:avLst/>
            <a:gdLst/>
            <a:ahLst/>
            <a:cxnLst/>
            <a:rect l="l" t="t" r="r" b="b"/>
            <a:pathLst>
              <a:path w="599440" h="597535">
                <a:moveTo>
                  <a:pt x="299466" y="0"/>
                </a:moveTo>
                <a:lnTo>
                  <a:pt x="250890" y="3909"/>
                </a:lnTo>
                <a:lnTo>
                  <a:pt x="204810" y="15227"/>
                </a:lnTo>
                <a:lnTo>
                  <a:pt x="161843" y="33340"/>
                </a:lnTo>
                <a:lnTo>
                  <a:pt x="122604" y="57631"/>
                </a:lnTo>
                <a:lnTo>
                  <a:pt x="87710" y="87487"/>
                </a:lnTo>
                <a:lnTo>
                  <a:pt x="57779" y="122291"/>
                </a:lnTo>
                <a:lnTo>
                  <a:pt x="33425" y="161430"/>
                </a:lnTo>
                <a:lnTo>
                  <a:pt x="15266" y="204289"/>
                </a:lnTo>
                <a:lnTo>
                  <a:pt x="3919" y="250251"/>
                </a:lnTo>
                <a:lnTo>
                  <a:pt x="0" y="298704"/>
                </a:lnTo>
                <a:lnTo>
                  <a:pt x="3919" y="347156"/>
                </a:lnTo>
                <a:lnTo>
                  <a:pt x="15266" y="393118"/>
                </a:lnTo>
                <a:lnTo>
                  <a:pt x="33425" y="435977"/>
                </a:lnTo>
                <a:lnTo>
                  <a:pt x="57779" y="475116"/>
                </a:lnTo>
                <a:lnTo>
                  <a:pt x="87710" y="509920"/>
                </a:lnTo>
                <a:lnTo>
                  <a:pt x="122604" y="539776"/>
                </a:lnTo>
                <a:lnTo>
                  <a:pt x="161843" y="564067"/>
                </a:lnTo>
                <a:lnTo>
                  <a:pt x="204810" y="582180"/>
                </a:lnTo>
                <a:lnTo>
                  <a:pt x="250890" y="593498"/>
                </a:lnTo>
                <a:lnTo>
                  <a:pt x="299466" y="597408"/>
                </a:lnTo>
                <a:lnTo>
                  <a:pt x="348041" y="593498"/>
                </a:lnTo>
                <a:lnTo>
                  <a:pt x="394121" y="582180"/>
                </a:lnTo>
                <a:lnTo>
                  <a:pt x="437088" y="564067"/>
                </a:lnTo>
                <a:lnTo>
                  <a:pt x="476327" y="539776"/>
                </a:lnTo>
                <a:lnTo>
                  <a:pt x="511221" y="509920"/>
                </a:lnTo>
                <a:lnTo>
                  <a:pt x="541152" y="475116"/>
                </a:lnTo>
                <a:lnTo>
                  <a:pt x="565506" y="435977"/>
                </a:lnTo>
                <a:lnTo>
                  <a:pt x="583665" y="393118"/>
                </a:lnTo>
                <a:lnTo>
                  <a:pt x="595012" y="347156"/>
                </a:lnTo>
                <a:lnTo>
                  <a:pt x="598932" y="298704"/>
                </a:lnTo>
                <a:lnTo>
                  <a:pt x="595012" y="250251"/>
                </a:lnTo>
                <a:lnTo>
                  <a:pt x="583665" y="204289"/>
                </a:lnTo>
                <a:lnTo>
                  <a:pt x="565506" y="161430"/>
                </a:lnTo>
                <a:lnTo>
                  <a:pt x="541152" y="122291"/>
                </a:lnTo>
                <a:lnTo>
                  <a:pt x="511221" y="87487"/>
                </a:lnTo>
                <a:lnTo>
                  <a:pt x="476327" y="57631"/>
                </a:lnTo>
                <a:lnTo>
                  <a:pt x="437088" y="33340"/>
                </a:lnTo>
                <a:lnTo>
                  <a:pt x="394121" y="15227"/>
                </a:lnTo>
                <a:lnTo>
                  <a:pt x="348041" y="3909"/>
                </a:lnTo>
                <a:lnTo>
                  <a:pt x="299466" y="0"/>
                </a:lnTo>
                <a:close/>
              </a:path>
            </a:pathLst>
          </a:custGeom>
          <a:solidFill>
            <a:srgbClr val="3B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58132" y="4848494"/>
            <a:ext cx="27590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3560" algn="l"/>
              </a:tabLst>
            </a:pPr>
            <a:r>
              <a:rPr sz="6000" b="1" spc="-75" baseline="-2083" dirty="0">
                <a:solidFill>
                  <a:srgbClr val="FFFFFF"/>
                </a:solidFill>
                <a:latin typeface="함초롬바탕"/>
                <a:cs typeface="함초롬바탕"/>
              </a:rPr>
              <a:t>2</a:t>
            </a:r>
            <a:r>
              <a:rPr sz="6000" b="1" baseline="-2083" dirty="0">
                <a:solidFill>
                  <a:srgbClr val="FFFFFF"/>
                </a:solidFill>
                <a:latin typeface="함초롬바탕"/>
                <a:cs typeface="함초롬바탕"/>
              </a:rPr>
              <a:t>	</a:t>
            </a:r>
            <a:r>
              <a:rPr sz="4400" b="1" dirty="0">
                <a:solidFill>
                  <a:srgbClr val="3B4368"/>
                </a:solidFill>
                <a:latin typeface="나눔고딕 ExtraBold"/>
                <a:cs typeface="나눔고딕 ExtraBold"/>
              </a:rPr>
              <a:t>길이</a:t>
            </a:r>
            <a:r>
              <a:rPr sz="4400" b="1" spc="-29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5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길이</a:t>
            </a:r>
            <a:endParaRPr sz="4400">
              <a:latin typeface="나눔고딕 ExtraBold"/>
              <a:cs typeface="나눔고딕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838"/>
            <a:ext cx="3876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1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배경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0" dirty="0">
                <a:solidFill>
                  <a:srgbClr val="FFFFFF"/>
                </a:solidFill>
                <a:latin typeface="나눔고딕"/>
                <a:cs typeface="나눔고딕"/>
              </a:rPr>
              <a:t>스타일시트(CSS)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6248" y="793036"/>
            <a:ext cx="3314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background-position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4988" y="1682496"/>
            <a:ext cx="5337810" cy="1909445"/>
            <a:chOff x="284988" y="1682496"/>
            <a:chExt cx="5337810" cy="1909445"/>
          </a:xfrm>
        </p:grpSpPr>
        <p:sp>
          <p:nvSpPr>
            <p:cNvPr id="5" name="object 5"/>
            <p:cNvSpPr/>
            <p:nvPr/>
          </p:nvSpPr>
          <p:spPr>
            <a:xfrm>
              <a:off x="598931" y="1973579"/>
              <a:ext cx="1259205" cy="1259205"/>
            </a:xfrm>
            <a:custGeom>
              <a:avLst/>
              <a:gdLst/>
              <a:ahLst/>
              <a:cxnLst/>
              <a:rect l="l" t="t" r="r" b="b"/>
              <a:pathLst>
                <a:path w="1259205" h="1259205">
                  <a:moveTo>
                    <a:pt x="629412" y="0"/>
                  </a:moveTo>
                  <a:lnTo>
                    <a:pt x="582438" y="1726"/>
                  </a:lnTo>
                  <a:lnTo>
                    <a:pt x="536402" y="6824"/>
                  </a:lnTo>
                  <a:lnTo>
                    <a:pt x="491426" y="15172"/>
                  </a:lnTo>
                  <a:lnTo>
                    <a:pt x="447630" y="26648"/>
                  </a:lnTo>
                  <a:lnTo>
                    <a:pt x="405137" y="41131"/>
                  </a:lnTo>
                  <a:lnTo>
                    <a:pt x="364069" y="58499"/>
                  </a:lnTo>
                  <a:lnTo>
                    <a:pt x="324546" y="78630"/>
                  </a:lnTo>
                  <a:lnTo>
                    <a:pt x="286691" y="101402"/>
                  </a:lnTo>
                  <a:lnTo>
                    <a:pt x="250626" y="126695"/>
                  </a:lnTo>
                  <a:lnTo>
                    <a:pt x="216472" y="154385"/>
                  </a:lnTo>
                  <a:lnTo>
                    <a:pt x="184351" y="184351"/>
                  </a:lnTo>
                  <a:lnTo>
                    <a:pt x="154385" y="216472"/>
                  </a:lnTo>
                  <a:lnTo>
                    <a:pt x="126695" y="250626"/>
                  </a:lnTo>
                  <a:lnTo>
                    <a:pt x="101402" y="286691"/>
                  </a:lnTo>
                  <a:lnTo>
                    <a:pt x="78630" y="324546"/>
                  </a:lnTo>
                  <a:lnTo>
                    <a:pt x="58499" y="364069"/>
                  </a:lnTo>
                  <a:lnTo>
                    <a:pt x="41131" y="405137"/>
                  </a:lnTo>
                  <a:lnTo>
                    <a:pt x="26648" y="447630"/>
                  </a:lnTo>
                  <a:lnTo>
                    <a:pt x="15172" y="491426"/>
                  </a:lnTo>
                  <a:lnTo>
                    <a:pt x="6824" y="536402"/>
                  </a:lnTo>
                  <a:lnTo>
                    <a:pt x="1726" y="582438"/>
                  </a:lnTo>
                  <a:lnTo>
                    <a:pt x="0" y="629412"/>
                  </a:lnTo>
                  <a:lnTo>
                    <a:pt x="1726" y="676385"/>
                  </a:lnTo>
                  <a:lnTo>
                    <a:pt x="6824" y="722421"/>
                  </a:lnTo>
                  <a:lnTo>
                    <a:pt x="15172" y="767397"/>
                  </a:lnTo>
                  <a:lnTo>
                    <a:pt x="26648" y="811193"/>
                  </a:lnTo>
                  <a:lnTo>
                    <a:pt x="41131" y="853686"/>
                  </a:lnTo>
                  <a:lnTo>
                    <a:pt x="58499" y="894754"/>
                  </a:lnTo>
                  <a:lnTo>
                    <a:pt x="78630" y="934277"/>
                  </a:lnTo>
                  <a:lnTo>
                    <a:pt x="101402" y="972132"/>
                  </a:lnTo>
                  <a:lnTo>
                    <a:pt x="126695" y="1008197"/>
                  </a:lnTo>
                  <a:lnTo>
                    <a:pt x="154385" y="1042351"/>
                  </a:lnTo>
                  <a:lnTo>
                    <a:pt x="184351" y="1074472"/>
                  </a:lnTo>
                  <a:lnTo>
                    <a:pt x="216472" y="1104438"/>
                  </a:lnTo>
                  <a:lnTo>
                    <a:pt x="250626" y="1132128"/>
                  </a:lnTo>
                  <a:lnTo>
                    <a:pt x="286691" y="1157421"/>
                  </a:lnTo>
                  <a:lnTo>
                    <a:pt x="324546" y="1180193"/>
                  </a:lnTo>
                  <a:lnTo>
                    <a:pt x="364069" y="1200324"/>
                  </a:lnTo>
                  <a:lnTo>
                    <a:pt x="405137" y="1217692"/>
                  </a:lnTo>
                  <a:lnTo>
                    <a:pt x="447630" y="1232175"/>
                  </a:lnTo>
                  <a:lnTo>
                    <a:pt x="491426" y="1243651"/>
                  </a:lnTo>
                  <a:lnTo>
                    <a:pt x="536402" y="1251999"/>
                  </a:lnTo>
                  <a:lnTo>
                    <a:pt x="582438" y="1257097"/>
                  </a:lnTo>
                  <a:lnTo>
                    <a:pt x="629412" y="1258824"/>
                  </a:lnTo>
                  <a:lnTo>
                    <a:pt x="676385" y="1257097"/>
                  </a:lnTo>
                  <a:lnTo>
                    <a:pt x="722421" y="1251999"/>
                  </a:lnTo>
                  <a:lnTo>
                    <a:pt x="767397" y="1243651"/>
                  </a:lnTo>
                  <a:lnTo>
                    <a:pt x="811193" y="1232175"/>
                  </a:lnTo>
                  <a:lnTo>
                    <a:pt x="853686" y="1217692"/>
                  </a:lnTo>
                  <a:lnTo>
                    <a:pt x="894754" y="1200324"/>
                  </a:lnTo>
                  <a:lnTo>
                    <a:pt x="934277" y="1180193"/>
                  </a:lnTo>
                  <a:lnTo>
                    <a:pt x="972132" y="1157421"/>
                  </a:lnTo>
                  <a:lnTo>
                    <a:pt x="1008197" y="1132128"/>
                  </a:lnTo>
                  <a:lnTo>
                    <a:pt x="1042351" y="1104438"/>
                  </a:lnTo>
                  <a:lnTo>
                    <a:pt x="1074472" y="1074472"/>
                  </a:lnTo>
                  <a:lnTo>
                    <a:pt x="1104438" y="1042351"/>
                  </a:lnTo>
                  <a:lnTo>
                    <a:pt x="1132128" y="1008197"/>
                  </a:lnTo>
                  <a:lnTo>
                    <a:pt x="1157421" y="972132"/>
                  </a:lnTo>
                  <a:lnTo>
                    <a:pt x="1180193" y="934277"/>
                  </a:lnTo>
                  <a:lnTo>
                    <a:pt x="1200324" y="894754"/>
                  </a:lnTo>
                  <a:lnTo>
                    <a:pt x="1217692" y="853686"/>
                  </a:lnTo>
                  <a:lnTo>
                    <a:pt x="1232175" y="811193"/>
                  </a:lnTo>
                  <a:lnTo>
                    <a:pt x="1243651" y="767397"/>
                  </a:lnTo>
                  <a:lnTo>
                    <a:pt x="1251999" y="722421"/>
                  </a:lnTo>
                  <a:lnTo>
                    <a:pt x="1257097" y="676385"/>
                  </a:lnTo>
                  <a:lnTo>
                    <a:pt x="1258824" y="629412"/>
                  </a:lnTo>
                  <a:lnTo>
                    <a:pt x="1257097" y="582438"/>
                  </a:lnTo>
                  <a:lnTo>
                    <a:pt x="1251999" y="536402"/>
                  </a:lnTo>
                  <a:lnTo>
                    <a:pt x="1243651" y="491426"/>
                  </a:lnTo>
                  <a:lnTo>
                    <a:pt x="1232175" y="447630"/>
                  </a:lnTo>
                  <a:lnTo>
                    <a:pt x="1217692" y="405137"/>
                  </a:lnTo>
                  <a:lnTo>
                    <a:pt x="1200324" y="364069"/>
                  </a:lnTo>
                  <a:lnTo>
                    <a:pt x="1180193" y="324546"/>
                  </a:lnTo>
                  <a:lnTo>
                    <a:pt x="1157421" y="286691"/>
                  </a:lnTo>
                  <a:lnTo>
                    <a:pt x="1132128" y="250626"/>
                  </a:lnTo>
                  <a:lnTo>
                    <a:pt x="1104438" y="216472"/>
                  </a:lnTo>
                  <a:lnTo>
                    <a:pt x="1074472" y="184351"/>
                  </a:lnTo>
                  <a:lnTo>
                    <a:pt x="1042351" y="154385"/>
                  </a:lnTo>
                  <a:lnTo>
                    <a:pt x="1008197" y="126695"/>
                  </a:lnTo>
                  <a:lnTo>
                    <a:pt x="972132" y="101402"/>
                  </a:lnTo>
                  <a:lnTo>
                    <a:pt x="934277" y="78630"/>
                  </a:lnTo>
                  <a:lnTo>
                    <a:pt x="894754" y="58499"/>
                  </a:lnTo>
                  <a:lnTo>
                    <a:pt x="853686" y="41131"/>
                  </a:lnTo>
                  <a:lnTo>
                    <a:pt x="811193" y="26648"/>
                  </a:lnTo>
                  <a:lnTo>
                    <a:pt x="767397" y="15172"/>
                  </a:lnTo>
                  <a:lnTo>
                    <a:pt x="722421" y="6824"/>
                  </a:lnTo>
                  <a:lnTo>
                    <a:pt x="676385" y="1726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988" y="1941575"/>
              <a:ext cx="711835" cy="748665"/>
            </a:xfrm>
            <a:custGeom>
              <a:avLst/>
              <a:gdLst/>
              <a:ahLst/>
              <a:cxnLst/>
              <a:rect l="l" t="t" r="r" b="b"/>
              <a:pathLst>
                <a:path w="711835" h="748664">
                  <a:moveTo>
                    <a:pt x="355854" y="0"/>
                  </a:moveTo>
                  <a:lnTo>
                    <a:pt x="307566" y="3415"/>
                  </a:lnTo>
                  <a:lnTo>
                    <a:pt x="261253" y="13364"/>
                  </a:lnTo>
                  <a:lnTo>
                    <a:pt x="217339" y="29402"/>
                  </a:lnTo>
                  <a:lnTo>
                    <a:pt x="176247" y="51082"/>
                  </a:lnTo>
                  <a:lnTo>
                    <a:pt x="138402" y="77958"/>
                  </a:lnTo>
                  <a:lnTo>
                    <a:pt x="104227" y="109585"/>
                  </a:lnTo>
                  <a:lnTo>
                    <a:pt x="74146" y="145516"/>
                  </a:lnTo>
                  <a:lnTo>
                    <a:pt x="48584" y="185307"/>
                  </a:lnTo>
                  <a:lnTo>
                    <a:pt x="27964" y="228510"/>
                  </a:lnTo>
                  <a:lnTo>
                    <a:pt x="12711" y="274681"/>
                  </a:lnTo>
                  <a:lnTo>
                    <a:pt x="3248" y="323373"/>
                  </a:lnTo>
                  <a:lnTo>
                    <a:pt x="0" y="374141"/>
                  </a:lnTo>
                  <a:lnTo>
                    <a:pt x="3248" y="424910"/>
                  </a:lnTo>
                  <a:lnTo>
                    <a:pt x="12711" y="473602"/>
                  </a:lnTo>
                  <a:lnTo>
                    <a:pt x="27964" y="519773"/>
                  </a:lnTo>
                  <a:lnTo>
                    <a:pt x="48584" y="562976"/>
                  </a:lnTo>
                  <a:lnTo>
                    <a:pt x="74146" y="602767"/>
                  </a:lnTo>
                  <a:lnTo>
                    <a:pt x="104227" y="638698"/>
                  </a:lnTo>
                  <a:lnTo>
                    <a:pt x="138402" y="670325"/>
                  </a:lnTo>
                  <a:lnTo>
                    <a:pt x="176247" y="697201"/>
                  </a:lnTo>
                  <a:lnTo>
                    <a:pt x="217339" y="718881"/>
                  </a:lnTo>
                  <a:lnTo>
                    <a:pt x="261253" y="734919"/>
                  </a:lnTo>
                  <a:lnTo>
                    <a:pt x="307566" y="744868"/>
                  </a:lnTo>
                  <a:lnTo>
                    <a:pt x="355854" y="748283"/>
                  </a:lnTo>
                  <a:lnTo>
                    <a:pt x="404141" y="744868"/>
                  </a:lnTo>
                  <a:lnTo>
                    <a:pt x="450454" y="734919"/>
                  </a:lnTo>
                  <a:lnTo>
                    <a:pt x="494368" y="718881"/>
                  </a:lnTo>
                  <a:lnTo>
                    <a:pt x="535460" y="697201"/>
                  </a:lnTo>
                  <a:lnTo>
                    <a:pt x="573305" y="670325"/>
                  </a:lnTo>
                  <a:lnTo>
                    <a:pt x="607480" y="638698"/>
                  </a:lnTo>
                  <a:lnTo>
                    <a:pt x="637561" y="602767"/>
                  </a:lnTo>
                  <a:lnTo>
                    <a:pt x="663123" y="562976"/>
                  </a:lnTo>
                  <a:lnTo>
                    <a:pt x="683743" y="519773"/>
                  </a:lnTo>
                  <a:lnTo>
                    <a:pt x="698996" y="473602"/>
                  </a:lnTo>
                  <a:lnTo>
                    <a:pt x="708459" y="424910"/>
                  </a:lnTo>
                  <a:lnTo>
                    <a:pt x="711708" y="374141"/>
                  </a:lnTo>
                  <a:lnTo>
                    <a:pt x="708459" y="323373"/>
                  </a:lnTo>
                  <a:lnTo>
                    <a:pt x="698996" y="274681"/>
                  </a:lnTo>
                  <a:lnTo>
                    <a:pt x="683743" y="228510"/>
                  </a:lnTo>
                  <a:lnTo>
                    <a:pt x="663123" y="185307"/>
                  </a:lnTo>
                  <a:lnTo>
                    <a:pt x="637561" y="145516"/>
                  </a:lnTo>
                  <a:lnTo>
                    <a:pt x="607480" y="109585"/>
                  </a:lnTo>
                  <a:lnTo>
                    <a:pt x="573305" y="77958"/>
                  </a:lnTo>
                  <a:lnTo>
                    <a:pt x="535460" y="51082"/>
                  </a:lnTo>
                  <a:lnTo>
                    <a:pt x="494368" y="29402"/>
                  </a:lnTo>
                  <a:lnTo>
                    <a:pt x="450454" y="13364"/>
                  </a:lnTo>
                  <a:lnTo>
                    <a:pt x="404141" y="3415"/>
                  </a:lnTo>
                  <a:lnTo>
                    <a:pt x="355854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682496"/>
              <a:ext cx="4822100" cy="19088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75998" y="2344366"/>
            <a:ext cx="10433050" cy="3084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900" dirty="0">
                <a:solidFill>
                  <a:srgbClr val="404040"/>
                </a:solidFill>
                <a:latin typeface="휴먼아미체"/>
                <a:cs typeface="휴먼아미체"/>
              </a:rPr>
              <a:t>키워드를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44" dirty="0">
                <a:solidFill>
                  <a:srgbClr val="404040"/>
                </a:solidFill>
                <a:latin typeface="휴먼아미체"/>
                <a:cs typeface="휴먼아미체"/>
              </a:rPr>
              <a:t>사용하는</a:t>
            </a:r>
            <a:r>
              <a:rPr sz="2400" spc="-42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30" dirty="0">
                <a:solidFill>
                  <a:srgbClr val="404040"/>
                </a:solidFill>
                <a:latin typeface="휴먼아미체"/>
                <a:cs typeface="휴먼아미체"/>
              </a:rPr>
              <a:t>방법이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3200" b="1" spc="-16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가장</a:t>
            </a:r>
            <a:r>
              <a:rPr sz="3200" b="1" spc="-19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많이</a:t>
            </a:r>
            <a:r>
              <a:rPr sz="3200" b="1" spc="-17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사용하는</a:t>
            </a:r>
            <a:r>
              <a:rPr sz="3200" b="1" spc="-20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20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방법</a:t>
            </a:r>
            <a:r>
              <a:rPr sz="2400" spc="200" dirty="0">
                <a:solidFill>
                  <a:srgbClr val="404040"/>
                </a:solidFill>
                <a:latin typeface="휴먼아미체"/>
                <a:cs typeface="휴먼아미체"/>
              </a:rPr>
              <a:t>이다</a:t>
            </a:r>
            <a:r>
              <a:rPr sz="2400" spc="20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400" spc="900" dirty="0">
                <a:solidFill>
                  <a:srgbClr val="404040"/>
                </a:solidFill>
                <a:latin typeface="휴먼아미체"/>
                <a:cs typeface="휴먼아미체"/>
              </a:rPr>
              <a:t>수평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50" dirty="0">
                <a:solidFill>
                  <a:srgbClr val="404040"/>
                </a:solidFill>
                <a:latin typeface="휴먼아미체"/>
                <a:cs typeface="휴먼아미체"/>
              </a:rPr>
              <a:t>배치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19" dirty="0">
                <a:solidFill>
                  <a:srgbClr val="404040"/>
                </a:solidFill>
                <a:latin typeface="휴먼아미체"/>
                <a:cs typeface="휴먼아미체"/>
              </a:rPr>
              <a:t>방법은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14" dirty="0">
                <a:solidFill>
                  <a:srgbClr val="404040"/>
                </a:solidFill>
                <a:latin typeface="한컴산뜻돋움"/>
                <a:cs typeface="한컴산뜻돋움"/>
              </a:rPr>
              <a:t>left</a:t>
            </a:r>
            <a:r>
              <a:rPr sz="2400" spc="114" dirty="0">
                <a:solidFill>
                  <a:srgbClr val="404040"/>
                </a:solidFill>
                <a:latin typeface="휴먼아미체"/>
                <a:cs typeface="휴먼아미체"/>
              </a:rPr>
              <a:t>와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center,</a:t>
            </a:r>
            <a:r>
              <a:rPr sz="2400" spc="-9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right</a:t>
            </a:r>
            <a:r>
              <a:rPr sz="2400" spc="-9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65" dirty="0">
                <a:solidFill>
                  <a:srgbClr val="404040"/>
                </a:solidFill>
                <a:latin typeface="휴먼아미체"/>
                <a:cs typeface="휴먼아미체"/>
              </a:rPr>
              <a:t>중에서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45" dirty="0">
                <a:solidFill>
                  <a:srgbClr val="404040"/>
                </a:solidFill>
                <a:latin typeface="휴먼아미체"/>
                <a:cs typeface="휴먼아미체"/>
              </a:rPr>
              <a:t>선택할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solidFill>
                  <a:srgbClr val="404040"/>
                </a:solidFill>
                <a:latin typeface="휴먼아미체"/>
                <a:cs typeface="휴먼아미체"/>
              </a:rPr>
              <a:t>수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0" dirty="0">
                <a:solidFill>
                  <a:srgbClr val="404040"/>
                </a:solidFill>
                <a:latin typeface="휴먼아미체"/>
                <a:cs typeface="휴먼아미체"/>
              </a:rPr>
              <a:t>있고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0" dirty="0">
                <a:solidFill>
                  <a:srgbClr val="404040"/>
                </a:solidFill>
                <a:latin typeface="휴먼아미체"/>
                <a:cs typeface="휴먼아미체"/>
              </a:rPr>
              <a:t>수직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50" dirty="0">
                <a:solidFill>
                  <a:srgbClr val="404040"/>
                </a:solidFill>
                <a:latin typeface="휴먼아미체"/>
                <a:cs typeface="휴먼아미체"/>
              </a:rPr>
              <a:t>배치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90" dirty="0">
                <a:solidFill>
                  <a:srgbClr val="404040"/>
                </a:solidFill>
                <a:latin typeface="휴먼아미체"/>
                <a:cs typeface="휴먼아미체"/>
              </a:rPr>
              <a:t>방법은</a:t>
            </a:r>
            <a:endParaRPr sz="24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155" dirty="0">
                <a:solidFill>
                  <a:srgbClr val="404040"/>
                </a:solidFill>
                <a:latin typeface="한컴산뜻돋움"/>
                <a:cs typeface="한컴산뜻돋움"/>
              </a:rPr>
              <a:t>top</a:t>
            </a:r>
            <a:r>
              <a:rPr sz="2400" spc="155" dirty="0">
                <a:solidFill>
                  <a:srgbClr val="404040"/>
                </a:solidFill>
                <a:latin typeface="휴먼아미체"/>
                <a:cs typeface="휴먼아미체"/>
              </a:rPr>
              <a:t>과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center,</a:t>
            </a:r>
            <a:r>
              <a:rPr sz="2400" spc="-12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bottom</a:t>
            </a:r>
            <a:r>
              <a:rPr sz="2400" spc="-8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65" dirty="0">
                <a:solidFill>
                  <a:srgbClr val="404040"/>
                </a:solidFill>
                <a:latin typeface="휴먼아미체"/>
                <a:cs typeface="휴먼아미체"/>
              </a:rPr>
              <a:t>중에서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45" dirty="0">
                <a:solidFill>
                  <a:srgbClr val="404040"/>
                </a:solidFill>
                <a:latin typeface="휴먼아미체"/>
                <a:cs typeface="휴먼아미체"/>
              </a:rPr>
              <a:t>선택할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solidFill>
                  <a:srgbClr val="404040"/>
                </a:solidFill>
                <a:latin typeface="휴먼아미체"/>
                <a:cs typeface="휴먼아미체"/>
              </a:rPr>
              <a:t>수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450" dirty="0">
                <a:solidFill>
                  <a:srgbClr val="404040"/>
                </a:solidFill>
                <a:latin typeface="휴먼아미체"/>
                <a:cs typeface="휴먼아미체"/>
              </a:rPr>
              <a:t>있다</a:t>
            </a:r>
            <a:r>
              <a:rPr sz="2400" spc="45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400" spc="770" dirty="0">
                <a:solidFill>
                  <a:srgbClr val="404040"/>
                </a:solidFill>
                <a:latin typeface="휴먼아미체"/>
                <a:cs typeface="휴먼아미체"/>
              </a:rPr>
              <a:t>예를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00" dirty="0">
                <a:solidFill>
                  <a:srgbClr val="404040"/>
                </a:solidFill>
                <a:latin typeface="휴먼아미체"/>
                <a:cs typeface="휴먼아미체"/>
              </a:rPr>
              <a:t>들어</a:t>
            </a:r>
            <a:r>
              <a:rPr sz="2400" spc="600" dirty="0">
                <a:solidFill>
                  <a:srgbClr val="404040"/>
                </a:solidFill>
                <a:latin typeface="한컴산뜻돋움"/>
                <a:cs typeface="한컴산뜻돋움"/>
              </a:rPr>
              <a:t>,</a:t>
            </a:r>
            <a:r>
              <a:rPr sz="2400" spc="-11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background-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position</a:t>
            </a:r>
            <a:r>
              <a:rPr sz="2400" spc="-5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:</a:t>
            </a:r>
            <a:r>
              <a:rPr sz="2400" spc="-9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right</a:t>
            </a:r>
            <a:r>
              <a:rPr sz="2400" spc="-9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bottom</a:t>
            </a:r>
            <a:r>
              <a:rPr sz="2400" spc="-7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819" dirty="0">
                <a:solidFill>
                  <a:srgbClr val="404040"/>
                </a:solidFill>
                <a:latin typeface="휴먼아미체"/>
                <a:cs typeface="휴먼아미체"/>
              </a:rPr>
              <a:t>이라고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되어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30" dirty="0">
                <a:solidFill>
                  <a:srgbClr val="404040"/>
                </a:solidFill>
                <a:latin typeface="휴먼아미체"/>
                <a:cs typeface="휴먼아미체"/>
              </a:rPr>
              <a:t>있다면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50" dirty="0">
                <a:solidFill>
                  <a:srgbClr val="404040"/>
                </a:solidFill>
                <a:latin typeface="휴먼아미체"/>
                <a:cs typeface="휴먼아미체"/>
              </a:rPr>
              <a:t>배경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25" dirty="0">
                <a:solidFill>
                  <a:srgbClr val="404040"/>
                </a:solidFill>
                <a:latin typeface="휴먼아미체"/>
                <a:cs typeface="휴먼아미체"/>
              </a:rPr>
              <a:t>이미지를 </a:t>
            </a:r>
            <a:r>
              <a:rPr sz="2400" spc="875" dirty="0">
                <a:solidFill>
                  <a:srgbClr val="404040"/>
                </a:solidFill>
                <a:latin typeface="휴먼아미체"/>
                <a:cs typeface="휴먼아미체"/>
              </a:rPr>
              <a:t>브라우저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15" dirty="0">
                <a:solidFill>
                  <a:srgbClr val="404040"/>
                </a:solidFill>
                <a:latin typeface="휴먼아미체"/>
                <a:cs typeface="휴먼아미체"/>
              </a:rPr>
              <a:t>창의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030" dirty="0">
                <a:solidFill>
                  <a:srgbClr val="404040"/>
                </a:solidFill>
                <a:latin typeface="휴먼아미체"/>
                <a:cs typeface="휴먼아미체"/>
              </a:rPr>
              <a:t>오른쪽</a:t>
            </a:r>
            <a:r>
              <a:rPr sz="2400" spc="-43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585" dirty="0">
                <a:solidFill>
                  <a:srgbClr val="404040"/>
                </a:solidFill>
                <a:latin typeface="휴먼아미체"/>
                <a:cs typeface="휴먼아미체"/>
              </a:rPr>
              <a:t>아래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0" dirty="0">
                <a:solidFill>
                  <a:srgbClr val="404040"/>
                </a:solidFill>
                <a:latin typeface="휴먼아미체"/>
                <a:cs typeface="휴먼아미체"/>
              </a:rPr>
              <a:t>부분에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40" dirty="0">
                <a:solidFill>
                  <a:srgbClr val="404040"/>
                </a:solidFill>
                <a:latin typeface="휴먼아미체"/>
                <a:cs typeface="휴먼아미체"/>
              </a:rPr>
              <a:t>배치하는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545" dirty="0">
                <a:solidFill>
                  <a:srgbClr val="404040"/>
                </a:solidFill>
                <a:latin typeface="휴먼아미체"/>
                <a:cs typeface="휴먼아미체"/>
              </a:rPr>
              <a:t>것이다</a:t>
            </a:r>
            <a:r>
              <a:rPr sz="2400" spc="54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r>
              <a:rPr sz="2400" spc="-8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940" dirty="0">
                <a:solidFill>
                  <a:srgbClr val="404040"/>
                </a:solidFill>
                <a:latin typeface="휴먼아미체"/>
                <a:cs typeface="휴먼아미체"/>
              </a:rPr>
              <a:t>그리고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background-position: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center</a:t>
            </a:r>
            <a:r>
              <a:rPr sz="2400" spc="-16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center</a:t>
            </a:r>
            <a:r>
              <a:rPr sz="2400" spc="-15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일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0" dirty="0">
                <a:solidFill>
                  <a:srgbClr val="404040"/>
                </a:solidFill>
                <a:latin typeface="휴먼아미체"/>
                <a:cs typeface="휴먼아미체"/>
              </a:rPr>
              <a:t>경우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background-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position:</a:t>
            </a:r>
            <a:r>
              <a:rPr sz="2400" spc="-7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center</a:t>
            </a:r>
            <a:r>
              <a:rPr sz="2400" spc="-11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처럼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44" dirty="0">
                <a:solidFill>
                  <a:srgbClr val="404040"/>
                </a:solidFill>
                <a:latin typeface="휴먼아미체"/>
                <a:cs typeface="휴먼아미체"/>
              </a:rPr>
              <a:t>값을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45" dirty="0">
                <a:solidFill>
                  <a:srgbClr val="404040"/>
                </a:solidFill>
                <a:latin typeface="휴먼아미체"/>
                <a:cs typeface="휴먼아미체"/>
              </a:rPr>
              <a:t>하나만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15" dirty="0">
                <a:solidFill>
                  <a:srgbClr val="404040"/>
                </a:solidFill>
                <a:latin typeface="휴먼아미체"/>
                <a:cs typeface="휴먼아미체"/>
              </a:rPr>
              <a:t>사용하기도 </a:t>
            </a:r>
            <a:r>
              <a:rPr sz="2400" spc="400" dirty="0">
                <a:solidFill>
                  <a:srgbClr val="404040"/>
                </a:solidFill>
                <a:latin typeface="휴먼아미체"/>
                <a:cs typeface="휴먼아미체"/>
              </a:rPr>
              <a:t>한다</a:t>
            </a:r>
            <a:r>
              <a:rPr sz="2400" spc="40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8388" y="1621536"/>
            <a:ext cx="599440" cy="599440"/>
          </a:xfrm>
          <a:custGeom>
            <a:avLst/>
            <a:gdLst/>
            <a:ahLst/>
            <a:cxnLst/>
            <a:rect l="l" t="t" r="r" b="b"/>
            <a:pathLst>
              <a:path w="599440" h="599439">
                <a:moveTo>
                  <a:pt x="299466" y="0"/>
                </a:moveTo>
                <a:lnTo>
                  <a:pt x="250890" y="3919"/>
                </a:lnTo>
                <a:lnTo>
                  <a:pt x="204810" y="15266"/>
                </a:lnTo>
                <a:lnTo>
                  <a:pt x="161843" y="33425"/>
                </a:lnTo>
                <a:lnTo>
                  <a:pt x="122604" y="57779"/>
                </a:lnTo>
                <a:lnTo>
                  <a:pt x="87710" y="87710"/>
                </a:lnTo>
                <a:lnTo>
                  <a:pt x="57779" y="122604"/>
                </a:lnTo>
                <a:lnTo>
                  <a:pt x="33425" y="161843"/>
                </a:lnTo>
                <a:lnTo>
                  <a:pt x="15266" y="204810"/>
                </a:lnTo>
                <a:lnTo>
                  <a:pt x="3919" y="250890"/>
                </a:lnTo>
                <a:lnTo>
                  <a:pt x="0" y="299465"/>
                </a:lnTo>
                <a:lnTo>
                  <a:pt x="3919" y="348041"/>
                </a:lnTo>
                <a:lnTo>
                  <a:pt x="15266" y="394121"/>
                </a:lnTo>
                <a:lnTo>
                  <a:pt x="33425" y="437088"/>
                </a:lnTo>
                <a:lnTo>
                  <a:pt x="57779" y="476327"/>
                </a:lnTo>
                <a:lnTo>
                  <a:pt x="87710" y="511221"/>
                </a:lnTo>
                <a:lnTo>
                  <a:pt x="122604" y="541152"/>
                </a:lnTo>
                <a:lnTo>
                  <a:pt x="161843" y="565506"/>
                </a:lnTo>
                <a:lnTo>
                  <a:pt x="204810" y="583665"/>
                </a:lnTo>
                <a:lnTo>
                  <a:pt x="250890" y="595012"/>
                </a:lnTo>
                <a:lnTo>
                  <a:pt x="299466" y="598931"/>
                </a:lnTo>
                <a:lnTo>
                  <a:pt x="348041" y="595012"/>
                </a:lnTo>
                <a:lnTo>
                  <a:pt x="394121" y="583665"/>
                </a:lnTo>
                <a:lnTo>
                  <a:pt x="437088" y="565506"/>
                </a:lnTo>
                <a:lnTo>
                  <a:pt x="476327" y="541152"/>
                </a:lnTo>
                <a:lnTo>
                  <a:pt x="511221" y="511221"/>
                </a:lnTo>
                <a:lnTo>
                  <a:pt x="541152" y="476327"/>
                </a:lnTo>
                <a:lnTo>
                  <a:pt x="565506" y="437088"/>
                </a:lnTo>
                <a:lnTo>
                  <a:pt x="583665" y="394121"/>
                </a:lnTo>
                <a:lnTo>
                  <a:pt x="595012" y="348041"/>
                </a:lnTo>
                <a:lnTo>
                  <a:pt x="598932" y="299465"/>
                </a:lnTo>
                <a:lnTo>
                  <a:pt x="595012" y="250890"/>
                </a:lnTo>
                <a:lnTo>
                  <a:pt x="583665" y="204810"/>
                </a:lnTo>
                <a:lnTo>
                  <a:pt x="565506" y="161843"/>
                </a:lnTo>
                <a:lnTo>
                  <a:pt x="541152" y="122604"/>
                </a:lnTo>
                <a:lnTo>
                  <a:pt x="511221" y="87710"/>
                </a:lnTo>
                <a:lnTo>
                  <a:pt x="476327" y="57779"/>
                </a:lnTo>
                <a:lnTo>
                  <a:pt x="437088" y="33425"/>
                </a:lnTo>
                <a:lnTo>
                  <a:pt x="394121" y="15266"/>
                </a:lnTo>
                <a:lnTo>
                  <a:pt x="348041" y="3919"/>
                </a:lnTo>
                <a:lnTo>
                  <a:pt x="299466" y="0"/>
                </a:lnTo>
                <a:close/>
              </a:path>
            </a:pathLst>
          </a:custGeom>
          <a:solidFill>
            <a:srgbClr val="3B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8132" y="1562369"/>
            <a:ext cx="90436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3560" algn="l"/>
              </a:tabLst>
            </a:pPr>
            <a:r>
              <a:rPr sz="6000" b="1" spc="-75" baseline="-2083" dirty="0">
                <a:latin typeface="함초롬바탕"/>
                <a:cs typeface="함초롬바탕"/>
              </a:rPr>
              <a:t>3</a:t>
            </a:r>
            <a:r>
              <a:rPr sz="6000" b="1" baseline="-2083" dirty="0">
                <a:latin typeface="함초롬바탕"/>
                <a:cs typeface="함초롬바탕"/>
              </a:rPr>
              <a:t>	</a:t>
            </a:r>
            <a:r>
              <a:rPr sz="4400" b="1" spc="-20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키워드</a:t>
            </a:r>
            <a:r>
              <a:rPr sz="3600" b="1" spc="-20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(left,</a:t>
            </a:r>
            <a:r>
              <a:rPr sz="3600" b="1" spc="-1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30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center,</a:t>
            </a:r>
            <a:r>
              <a:rPr sz="3600" b="1" spc="-16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24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right,</a:t>
            </a:r>
            <a:r>
              <a:rPr sz="3600" b="1" spc="-16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2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top,</a:t>
            </a:r>
            <a:r>
              <a:rPr sz="3600" b="1" spc="-1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30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center,</a:t>
            </a:r>
            <a:r>
              <a:rPr sz="3600" b="1" spc="-1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29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bottom)</a:t>
            </a:r>
            <a:endParaRPr sz="3600">
              <a:latin typeface="나눔고딕 ExtraBold"/>
              <a:cs typeface="나눔고딕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514855"/>
            <a:ext cx="233172" cy="2316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020" y="2593848"/>
            <a:ext cx="11732260" cy="4264660"/>
            <a:chOff x="160020" y="2593848"/>
            <a:chExt cx="11732260" cy="42646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" y="2593848"/>
              <a:ext cx="11731750" cy="4264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88" y="3560064"/>
              <a:ext cx="1153667" cy="4800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300" y="3528060"/>
              <a:ext cx="672083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775" y="3624072"/>
              <a:ext cx="637031" cy="27889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6248" y="793036"/>
            <a:ext cx="11209655" cy="448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6.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99800"/>
              </a:lnSpc>
              <a:spcBef>
                <a:spcPts val="2025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지금까지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설명한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배경과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관련된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속성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즉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background-color,</a:t>
            </a:r>
            <a:r>
              <a:rPr sz="2400" spc="-6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 </a:t>
            </a:r>
            <a:r>
              <a:rPr sz="2400" dirty="0">
                <a:latin typeface="한컴산뜻돋움"/>
                <a:cs typeface="한컴산뜻돋움"/>
              </a:rPr>
              <a:t>image,</a:t>
            </a:r>
            <a:r>
              <a:rPr sz="2400" spc="-14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</a:t>
            </a:r>
            <a:r>
              <a:rPr sz="2400" spc="-20" dirty="0">
                <a:latin typeface="한컴산뜻돋움"/>
                <a:cs typeface="한컴산뜻돋움"/>
              </a:rPr>
              <a:t>repeat,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</a:t>
            </a:r>
            <a:r>
              <a:rPr sz="2400" dirty="0">
                <a:latin typeface="한컴산뜻돋움"/>
                <a:cs typeface="한컴산뜻돋움"/>
              </a:rPr>
              <a:t>attachment,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</a:t>
            </a:r>
            <a:r>
              <a:rPr sz="2400" spc="100" dirty="0">
                <a:latin typeface="한컴산뜻돋움"/>
                <a:cs typeface="한컴산뜻돋움"/>
              </a:rPr>
              <a:t>position</a:t>
            </a:r>
            <a:r>
              <a:rPr sz="2400" spc="100" dirty="0">
                <a:latin typeface="휴먼아미체"/>
                <a:cs typeface="휴먼아미체"/>
              </a:rPr>
              <a:t>을 </a:t>
            </a:r>
            <a:r>
              <a:rPr sz="3200" b="1" spc="-160" dirty="0">
                <a:latin typeface="나눔고딕 ExtraBold"/>
                <a:cs typeface="나눔고딕 ExtraBold"/>
              </a:rPr>
              <a:t>한꺼번에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345" dirty="0">
                <a:latin typeface="나눔고딕 ExtraBold"/>
                <a:cs typeface="나눔고딕 ExtraBold"/>
              </a:rPr>
              <a:t>설정</a:t>
            </a:r>
            <a:r>
              <a:rPr sz="2400" spc="345" dirty="0">
                <a:latin typeface="휴먼아미체"/>
                <a:cs typeface="휴먼아미체"/>
              </a:rPr>
              <a:t>하는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45" dirty="0">
                <a:latin typeface="휴먼아미체"/>
                <a:cs typeface="휴먼아미체"/>
              </a:rPr>
              <a:t>것이다</a:t>
            </a:r>
            <a:r>
              <a:rPr sz="2400" spc="54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95" dirty="0">
                <a:latin typeface="한컴산뜻돋움"/>
                <a:cs typeface="한컴산뜻돋움"/>
              </a:rPr>
              <a:t>background</a:t>
            </a:r>
            <a:r>
              <a:rPr sz="2400" spc="95" dirty="0">
                <a:latin typeface="휴먼아미체"/>
                <a:cs typeface="휴먼아미체"/>
              </a:rPr>
              <a:t>에서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값들은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각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속성들에서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모아놓은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450" dirty="0">
              <a:latin typeface="한컴산뜻돋움"/>
              <a:cs typeface="한컴산뜻돋움"/>
            </a:endParaRPr>
          </a:p>
          <a:p>
            <a:pPr marL="891540">
              <a:lnSpc>
                <a:spcPct val="100000"/>
              </a:lnSpc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 dirty="0">
              <a:latin typeface="함초롬바탕"/>
              <a:cs typeface="함초롬바탕"/>
            </a:endParaRPr>
          </a:p>
          <a:p>
            <a:pPr marL="408940" marR="768985">
              <a:lnSpc>
                <a:spcPct val="100000"/>
              </a:lnSpc>
              <a:spcBef>
                <a:spcPts val="1490"/>
              </a:spcBef>
            </a:pPr>
            <a:r>
              <a:rPr sz="24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BODY</a:t>
            </a:r>
            <a:r>
              <a:rPr sz="24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background: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url(bg_img.jpg)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center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no-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repeat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fixed} </a:t>
            </a:r>
            <a:r>
              <a:rPr sz="2400" spc="100" dirty="0">
                <a:solidFill>
                  <a:srgbClr val="001F5F"/>
                </a:solidFill>
                <a:latin typeface="한컴산뜻돋움"/>
                <a:cs typeface="한컴산뜻돋움"/>
              </a:rPr>
              <a:t>P{background:yellow}/</a:t>
            </a:r>
            <a:r>
              <a:rPr sz="2400" spc="100" dirty="0">
                <a:solidFill>
                  <a:srgbClr val="0066FF"/>
                </a:solidFill>
                <a:latin typeface="한컴산뜻돋움"/>
                <a:cs typeface="한컴산뜻돋움"/>
              </a:rPr>
              <a:t>*</a:t>
            </a:r>
            <a:r>
              <a:rPr sz="2400" spc="100" dirty="0">
                <a:solidFill>
                  <a:srgbClr val="0066FF"/>
                </a:solidFill>
                <a:latin typeface="휴먼아미체"/>
                <a:cs typeface="휴먼아미체"/>
              </a:rPr>
              <a:t>배경색은</a:t>
            </a:r>
            <a:r>
              <a:rPr sz="2400" spc="-39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130" dirty="0">
                <a:solidFill>
                  <a:srgbClr val="0066FF"/>
                </a:solidFill>
                <a:latin typeface="한컴산뜻돋움"/>
                <a:cs typeface="한컴산뜻돋움"/>
              </a:rPr>
              <a:t>yellow</a:t>
            </a:r>
            <a:r>
              <a:rPr sz="2400" spc="130" dirty="0">
                <a:solidFill>
                  <a:srgbClr val="0066FF"/>
                </a:solidFill>
                <a:latin typeface="휴먼아미체"/>
                <a:cs typeface="휴먼아미체"/>
              </a:rPr>
              <a:t>로</a:t>
            </a:r>
            <a:r>
              <a:rPr sz="2400" spc="-43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810" dirty="0">
                <a:solidFill>
                  <a:srgbClr val="0066FF"/>
                </a:solidFill>
                <a:latin typeface="휴먼아미체"/>
                <a:cs typeface="휴먼아미체"/>
              </a:rPr>
              <a:t>설정하고</a:t>
            </a:r>
            <a:r>
              <a:rPr sz="2400" spc="-434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730" dirty="0">
                <a:solidFill>
                  <a:srgbClr val="0066FF"/>
                </a:solidFill>
                <a:latin typeface="휴먼아미체"/>
                <a:cs typeface="휴먼아미체"/>
              </a:rPr>
              <a:t>나머지</a:t>
            </a:r>
            <a:r>
              <a:rPr sz="2400" spc="-43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940" dirty="0">
                <a:solidFill>
                  <a:srgbClr val="0066FF"/>
                </a:solidFill>
                <a:latin typeface="휴먼아미체"/>
                <a:cs typeface="휴먼아미체"/>
              </a:rPr>
              <a:t>속성은</a:t>
            </a:r>
            <a:r>
              <a:rPr sz="2400" spc="-425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890" dirty="0">
                <a:solidFill>
                  <a:srgbClr val="0066FF"/>
                </a:solidFill>
                <a:latin typeface="휴먼아미체"/>
                <a:cs typeface="휴먼아미체"/>
              </a:rPr>
              <a:t>기본값으로 </a:t>
            </a:r>
            <a:r>
              <a:rPr sz="2400" spc="590" dirty="0">
                <a:solidFill>
                  <a:srgbClr val="0066FF"/>
                </a:solidFill>
                <a:latin typeface="휴먼아미체"/>
                <a:cs typeface="휴먼아미체"/>
              </a:rPr>
              <a:t>설정된다</a:t>
            </a:r>
            <a:r>
              <a:rPr sz="2400" spc="590" dirty="0">
                <a:solidFill>
                  <a:srgbClr val="0066FF"/>
                </a:solidFill>
                <a:latin typeface="한컴산뜻돋움"/>
                <a:cs typeface="한컴산뜻돋움"/>
              </a:rPr>
              <a:t>.</a:t>
            </a:r>
            <a:r>
              <a:rPr sz="2400" spc="-8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*/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8BCE5-6CC2-EDCA-4A50-6634810717A3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37093F-3CAB-7F5A-1AD8-3FA871828E6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색과 배경 이미지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749EB-568B-42F6-B2AA-C2BC2A36B756}"/>
              </a:ext>
            </a:extLst>
          </p:cNvPr>
          <p:cNvSpPr txBox="1"/>
          <p:nvPr/>
        </p:nvSpPr>
        <p:spPr>
          <a:xfrm>
            <a:off x="494950" y="1115736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background-color </a:t>
            </a:r>
            <a:r>
              <a:rPr lang="ko-KR" altLang="en-US" b="1"/>
              <a:t>속성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B9AF3-D486-FDCB-60FB-FE8A1EBFBA56}"/>
              </a:ext>
            </a:extLst>
          </p:cNvPr>
          <p:cNvSpPr txBox="1"/>
          <p:nvPr/>
        </p:nvSpPr>
        <p:spPr>
          <a:xfrm>
            <a:off x="612396" y="2030135"/>
            <a:ext cx="4882393" cy="2237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웹 문서의 요소에 배경색 지정</a:t>
            </a:r>
            <a:endParaRPr lang="en-US" altLang="ko-KR" sz="14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16</a:t>
            </a:r>
            <a:r>
              <a:rPr lang="ko-KR" altLang="en-US" sz="1400"/>
              <a:t>진수나 </a:t>
            </a:r>
            <a:r>
              <a:rPr lang="en-US" altLang="ko-KR" sz="1400"/>
              <a:t>rgb </a:t>
            </a:r>
            <a:r>
              <a:rPr lang="ko-KR" altLang="en-US" sz="1400"/>
              <a:t>값</a:t>
            </a:r>
            <a:r>
              <a:rPr lang="en-US" altLang="ko-KR" sz="1400"/>
              <a:t>, rgba </a:t>
            </a:r>
            <a:r>
              <a:rPr lang="ko-KR" altLang="en-US" sz="1400"/>
              <a:t>값</a:t>
            </a:r>
            <a:r>
              <a:rPr lang="en-US" altLang="ko-KR" sz="1400"/>
              <a:t> </a:t>
            </a:r>
            <a:r>
              <a:rPr lang="ko-KR" altLang="en-US" sz="1400"/>
              <a:t>또는 색상 이름 사용</a:t>
            </a:r>
            <a:endParaRPr lang="en-US" altLang="ko-KR" sz="14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배경 색은 상속되지 않는다</a:t>
            </a:r>
            <a:endParaRPr lang="en-US" altLang="ko-KR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EF8D-63DA-605A-7B8A-D749E382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1582460"/>
            <a:ext cx="3028950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E51641-2EF7-532D-9DC1-42C1E664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36" y="2193538"/>
            <a:ext cx="4547701" cy="92387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341C9E3-73DC-900A-15D1-51618711312A}"/>
              </a:ext>
            </a:extLst>
          </p:cNvPr>
          <p:cNvCxnSpPr/>
          <p:nvPr/>
        </p:nvCxnSpPr>
        <p:spPr>
          <a:xfrm>
            <a:off x="4932727" y="2599490"/>
            <a:ext cx="755009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842788A-A07D-EBA1-20C7-EE8BA7216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0" y="4447715"/>
            <a:ext cx="4771429" cy="1219048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D632B72-0431-FB8E-3025-78025845B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49" y="3740587"/>
            <a:ext cx="4847619" cy="2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8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18FC8C-4873-6295-23E8-9F51F0C7CB2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색과 배경 이미지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FB2E4-9F0A-6B71-E0DA-49BB0463CEA0}"/>
              </a:ext>
            </a:extLst>
          </p:cNvPr>
          <p:cNvSpPr txBox="1"/>
          <p:nvPr/>
        </p:nvSpPr>
        <p:spPr>
          <a:xfrm>
            <a:off x="494950" y="1115736"/>
            <a:ext cx="273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background-clip </a:t>
            </a:r>
            <a:r>
              <a:rPr lang="ko-KR" altLang="en-US" b="1"/>
              <a:t>속성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59CDB-1A42-1965-DAC0-49B320C5A1BD}"/>
              </a:ext>
            </a:extLst>
          </p:cNvPr>
          <p:cNvSpPr txBox="1"/>
          <p:nvPr/>
        </p:nvSpPr>
        <p:spPr>
          <a:xfrm>
            <a:off x="494950" y="1631839"/>
            <a:ext cx="4882393" cy="406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/>
              <a:t>배경을 어디까지 적용할지 지정</a:t>
            </a:r>
            <a:endParaRPr lang="en-US" altLang="ko-KR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C529F-1207-E334-2C63-0236430B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67" y="2218864"/>
            <a:ext cx="4253219" cy="361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263166-C9E0-C6E9-72B8-65E58446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" y="2669939"/>
            <a:ext cx="4392118" cy="10875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718694-F625-FC27-22FC-E30273B0E013}"/>
              </a:ext>
            </a:extLst>
          </p:cNvPr>
          <p:cNvSpPr/>
          <p:nvPr/>
        </p:nvSpPr>
        <p:spPr>
          <a:xfrm>
            <a:off x="7089669" y="3989064"/>
            <a:ext cx="3369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background-clip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content-box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35FA38-26D6-7563-050A-63C330084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857"/>
          <a:stretch/>
        </p:blipFill>
        <p:spPr>
          <a:xfrm>
            <a:off x="586086" y="4410515"/>
            <a:ext cx="2639490" cy="1171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59C1B-9FEC-1768-1F1B-87E372C1C126}"/>
              </a:ext>
            </a:extLst>
          </p:cNvPr>
          <p:cNvSpPr/>
          <p:nvPr/>
        </p:nvSpPr>
        <p:spPr>
          <a:xfrm>
            <a:off x="494950" y="4103818"/>
            <a:ext cx="29546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background-clip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border-box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967DA6-8C4F-7905-6C72-54EFCB2BBD47}"/>
              </a:ext>
            </a:extLst>
          </p:cNvPr>
          <p:cNvSpPr/>
          <p:nvPr/>
        </p:nvSpPr>
        <p:spPr>
          <a:xfrm>
            <a:off x="7127769" y="1668136"/>
            <a:ext cx="29546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background-clip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padding-box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E7EFF3-EFEE-1AC0-19FA-F1051178F1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033"/>
          <a:stretch/>
        </p:blipFill>
        <p:spPr>
          <a:xfrm>
            <a:off x="7185984" y="1975913"/>
            <a:ext cx="2805304" cy="1178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54F0DD-2072-358A-C5CB-501E923719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416"/>
          <a:stretch/>
        </p:blipFill>
        <p:spPr>
          <a:xfrm>
            <a:off x="7185984" y="4403281"/>
            <a:ext cx="2767204" cy="11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18FC8C-4873-6295-23E8-9F51F0C7CB2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색과 배경 이미지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7F6C2-AC87-27A3-CDD6-B4DFED6672DE}"/>
              </a:ext>
            </a:extLst>
          </p:cNvPr>
          <p:cNvSpPr txBox="1"/>
          <p:nvPr/>
        </p:nvSpPr>
        <p:spPr>
          <a:xfrm>
            <a:off x="494950" y="1115736"/>
            <a:ext cx="333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background-image </a:t>
            </a:r>
            <a:r>
              <a:rPr lang="ko-KR" altLang="en-US" b="1"/>
              <a:t>속성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DF9C4-BFFB-B276-54ED-059C831C8455}"/>
              </a:ext>
            </a:extLst>
          </p:cNvPr>
          <p:cNvSpPr txBox="1"/>
          <p:nvPr/>
        </p:nvSpPr>
        <p:spPr>
          <a:xfrm>
            <a:off x="494950" y="1631839"/>
            <a:ext cx="4882393" cy="406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/>
              <a:t>배경 이미지 파일 경로 지정</a:t>
            </a:r>
            <a:endParaRPr lang="en-US" altLang="ko-KR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921579-2E57-F605-801F-62F18A6A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263385"/>
            <a:ext cx="3011644" cy="3500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A9490B-4114-EE5E-8DE7-729F3501852E}"/>
              </a:ext>
            </a:extLst>
          </p:cNvPr>
          <p:cNvSpPr/>
          <p:nvPr/>
        </p:nvSpPr>
        <p:spPr>
          <a:xfrm>
            <a:off x="378978" y="2771836"/>
            <a:ext cx="4520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background-image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url('images/bg1.png')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D60B4E-38A0-4D86-AE95-E05FBB4F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" y="4384993"/>
            <a:ext cx="696286" cy="3692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1EFFE2-95D1-0016-2272-7C58CA1E3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093" y="3798619"/>
            <a:ext cx="3562350" cy="282892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651ECF2-7CF7-7FFE-A4DB-430F099D5B01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E4C79A-78F9-E70A-1429-A5A4A85BF069}"/>
              </a:ext>
            </a:extLst>
          </p:cNvPr>
          <p:cNvSpPr txBox="1"/>
          <p:nvPr/>
        </p:nvSpPr>
        <p:spPr>
          <a:xfrm>
            <a:off x="6165910" y="1115736"/>
            <a:ext cx="333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background-repeat </a:t>
            </a:r>
            <a:r>
              <a:rPr lang="ko-KR" altLang="en-US" b="1"/>
              <a:t>속성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2D40C-8E89-1600-4E2A-E49CE14E9C6D}"/>
              </a:ext>
            </a:extLst>
          </p:cNvPr>
          <p:cNvSpPr txBox="1"/>
          <p:nvPr/>
        </p:nvSpPr>
        <p:spPr>
          <a:xfrm>
            <a:off x="6165910" y="1631839"/>
            <a:ext cx="4882393" cy="406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/>
              <a:t>배경 이미지 반복</a:t>
            </a:r>
            <a:r>
              <a:rPr lang="en-US" altLang="ko-KR" sz="1400"/>
              <a:t> </a:t>
            </a:r>
            <a:r>
              <a:rPr lang="ko-KR" altLang="en-US" sz="1400"/>
              <a:t>여부 및 반복 방향 지정</a:t>
            </a:r>
            <a:endParaRPr lang="en-US" altLang="ko-KR" sz="14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8F4239-74D9-85DB-D6D0-B7E6A1269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2235177"/>
            <a:ext cx="5022120" cy="3558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E9E7C4-8E69-CF5A-9BFB-F8F5ECF41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794" y="2747660"/>
            <a:ext cx="5022120" cy="13930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B0B5ED-6C53-D634-02BE-6F327673CC13}"/>
              </a:ext>
            </a:extLst>
          </p:cNvPr>
          <p:cNvSpPr/>
          <p:nvPr/>
        </p:nvSpPr>
        <p:spPr>
          <a:xfrm>
            <a:off x="173679" y="4846632"/>
            <a:ext cx="12426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'images/bg1.png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401795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en-US" sz="5000" dirty="0">
                <a:solidFill>
                  <a:schemeClr val="bg1"/>
                </a:solidFill>
              </a:rPr>
              <a:t>CSS</a:t>
            </a:r>
            <a:r>
              <a:rPr lang="ko-KR" altLang="en-US" sz="5000" dirty="0">
                <a:solidFill>
                  <a:schemeClr val="bg1"/>
                </a:solidFill>
              </a:rPr>
              <a:t>색상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18FC8C-4873-6295-23E8-9F51F0C7CB2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색과 배경 이미지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871B1-3527-8316-0CFE-82644B24B344}"/>
              </a:ext>
            </a:extLst>
          </p:cNvPr>
          <p:cNvSpPr txBox="1"/>
          <p:nvPr/>
        </p:nvSpPr>
        <p:spPr>
          <a:xfrm>
            <a:off x="494950" y="1115736"/>
            <a:ext cx="333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background-size </a:t>
            </a:r>
            <a:r>
              <a:rPr lang="ko-KR" altLang="en-US" b="1"/>
              <a:t>속성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0F2C7-D658-9CF0-E99A-8D9C7A37851A}"/>
              </a:ext>
            </a:extLst>
          </p:cNvPr>
          <p:cNvSpPr txBox="1"/>
          <p:nvPr/>
        </p:nvSpPr>
        <p:spPr>
          <a:xfrm>
            <a:off x="494950" y="1631839"/>
            <a:ext cx="4882393" cy="406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/>
              <a:t>배경 이미지 크기</a:t>
            </a:r>
            <a:r>
              <a:rPr lang="en-US" altLang="ko-KR" sz="1400"/>
              <a:t> </a:t>
            </a:r>
            <a:r>
              <a:rPr lang="ko-KR" altLang="en-US" sz="1400"/>
              <a:t>조절</a:t>
            </a:r>
            <a:endParaRPr lang="en-US" altLang="ko-KR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01712C-FCBE-65F3-DAFD-0EBFD3F2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811"/>
            <a:ext cx="5092118" cy="37218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2699A0D-82D9-94E2-0E39-926BEA2D3843}"/>
              </a:ext>
            </a:extLst>
          </p:cNvPr>
          <p:cNvGrpSpPr/>
          <p:nvPr/>
        </p:nvGrpSpPr>
        <p:grpSpPr>
          <a:xfrm>
            <a:off x="494950" y="2750669"/>
            <a:ext cx="5011600" cy="1819483"/>
            <a:chOff x="494950" y="2723673"/>
            <a:chExt cx="5956184" cy="23684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EB623D-5BE1-4F34-F8BC-9D84FB52C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950" y="2723673"/>
              <a:ext cx="5885702" cy="236844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BAAAF-0F77-767E-945B-A2D3C0C09E15}"/>
                </a:ext>
              </a:extLst>
            </p:cNvPr>
            <p:cNvSpPr/>
            <p:nvPr/>
          </p:nvSpPr>
          <p:spPr>
            <a:xfrm>
              <a:off x="1320759" y="3416767"/>
              <a:ext cx="4976815" cy="3296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ko-KR" sz="800">
                  <a:cs typeface="Times New Roman" panose="02020603050405020304" pitchFamily="18" charset="0"/>
                </a:rPr>
                <a:t>요소 안에 배경 이미지가 다 들어오도록  확대</a:t>
              </a:r>
              <a:r>
                <a:rPr lang="en-US" altLang="ko-KR" sz="800">
                  <a:cs typeface="Times New Roman" panose="02020603050405020304" pitchFamily="18" charset="0"/>
                </a:rPr>
                <a:t>/</a:t>
              </a:r>
              <a:r>
                <a:rPr lang="ko-KR" altLang="ko-KR" sz="800">
                  <a:cs typeface="Times New Roman" panose="02020603050405020304" pitchFamily="18" charset="0"/>
                </a:rPr>
                <a:t>축소</a:t>
              </a:r>
              <a:endParaRPr lang="ko-KR" altLang="en-US" sz="8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7A248C5-1489-8EB1-AEF5-640796D378D6}"/>
                </a:ext>
              </a:extLst>
            </p:cNvPr>
            <p:cNvSpPr/>
            <p:nvPr/>
          </p:nvSpPr>
          <p:spPr>
            <a:xfrm>
              <a:off x="1308683" y="3883043"/>
              <a:ext cx="5142451" cy="3296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ko-KR" sz="800">
                  <a:cs typeface="Times New Roman" panose="02020603050405020304" pitchFamily="18" charset="0"/>
                </a:rPr>
                <a:t>배경 이미지</a:t>
              </a:r>
              <a:r>
                <a:rPr lang="ko-KR" altLang="en-US" sz="800">
                  <a:cs typeface="Times New Roman" panose="02020603050405020304" pitchFamily="18" charset="0"/>
                </a:rPr>
                <a:t>로 요소를 모두 덮</a:t>
              </a:r>
              <a:r>
                <a:rPr lang="ko-KR" altLang="ko-KR" sz="800">
                  <a:cs typeface="Times New Roman" panose="02020603050405020304" pitchFamily="18" charset="0"/>
                </a:rPr>
                <a:t>도록  확대</a:t>
              </a:r>
              <a:r>
                <a:rPr lang="en-US" altLang="ko-KR" sz="800">
                  <a:cs typeface="Times New Roman" panose="02020603050405020304" pitchFamily="18" charset="0"/>
                </a:rPr>
                <a:t>/</a:t>
              </a:r>
              <a:r>
                <a:rPr lang="ko-KR" altLang="ko-KR" sz="800">
                  <a:cs typeface="Times New Roman" panose="02020603050405020304" pitchFamily="18" charset="0"/>
                </a:rPr>
                <a:t>축소</a:t>
              </a:r>
              <a:endParaRPr lang="ko-KR" altLang="en-US" sz="80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4B603B-BFE7-0486-C478-C0F2CFECBB33}"/>
              </a:ext>
            </a:extLst>
          </p:cNvPr>
          <p:cNvSpPr/>
          <p:nvPr/>
        </p:nvSpPr>
        <p:spPr>
          <a:xfrm>
            <a:off x="9180194" y="4013689"/>
            <a:ext cx="250563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.bg6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background-size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  <a:endParaRPr lang="ko-KR" altLang="en-US" sz="10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29222D-8605-7182-3F9A-48935DCBAF6A}"/>
              </a:ext>
            </a:extLst>
          </p:cNvPr>
          <p:cNvSpPr/>
          <p:nvPr/>
        </p:nvSpPr>
        <p:spPr>
          <a:xfrm>
            <a:off x="597044" y="4800505"/>
            <a:ext cx="21595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.bg1</a:t>
            </a:r>
            <a:r>
              <a:rPr lang="en-US" altLang="ko-KR" sz="11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1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background-size</a:t>
            </a:r>
            <a:r>
              <a:rPr lang="en-US" altLang="ko-KR" sz="11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1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auto</a:t>
            </a:r>
            <a:r>
              <a:rPr lang="en-US" altLang="ko-KR" sz="11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98AA63-D879-8797-A38A-9E96F948A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37" y="5177529"/>
            <a:ext cx="1309052" cy="12666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EFEF19-6791-2128-AA46-3B24574E0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092" y="5237550"/>
            <a:ext cx="1520449" cy="13084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8EB89B-D8AA-BF0D-AD26-108B62471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934" y="2276521"/>
            <a:ext cx="1493033" cy="1278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0CF0D9-AD1E-6ED7-FFE2-CCE4255D5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659" y="2285049"/>
            <a:ext cx="1493032" cy="12818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E4A920-B970-EDA0-F935-D2608F7D6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934" y="4470934"/>
            <a:ext cx="1493032" cy="1275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C8473C-2676-BAB4-9388-58BDEE3E1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865" y="4377522"/>
            <a:ext cx="1493032" cy="136918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345B5B-C42F-F07B-D190-0EFB3D940F1B}"/>
              </a:ext>
            </a:extLst>
          </p:cNvPr>
          <p:cNvSpPr/>
          <p:nvPr/>
        </p:nvSpPr>
        <p:spPr>
          <a:xfrm>
            <a:off x="2978662" y="4854818"/>
            <a:ext cx="260840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.bg2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background-size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150px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B1BD26-BDB0-C502-EC68-6366BFCEE018}"/>
              </a:ext>
            </a:extLst>
          </p:cNvPr>
          <p:cNvSpPr/>
          <p:nvPr/>
        </p:nvSpPr>
        <p:spPr>
          <a:xfrm>
            <a:off x="6439827" y="1882160"/>
            <a:ext cx="24064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.bg3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background-size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60%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40%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E900A8-BF21-A65D-D20E-B51EBDDD35FB}"/>
              </a:ext>
            </a:extLst>
          </p:cNvPr>
          <p:cNvSpPr/>
          <p:nvPr/>
        </p:nvSpPr>
        <p:spPr>
          <a:xfrm>
            <a:off x="9180194" y="1916075"/>
            <a:ext cx="24064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.bg4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background-size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contain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2A137F-F859-255B-C54A-9DB10E62218E}"/>
              </a:ext>
            </a:extLst>
          </p:cNvPr>
          <p:cNvSpPr/>
          <p:nvPr/>
        </p:nvSpPr>
        <p:spPr>
          <a:xfrm>
            <a:off x="6439827" y="4016777"/>
            <a:ext cx="22717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.bg5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background-size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cover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10100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44758-C10F-73DB-4F28-B34D9E0096C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색과 배경 이미지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B1A3E-5912-19B6-DCE9-DA4B100E73BB}"/>
              </a:ext>
            </a:extLst>
          </p:cNvPr>
          <p:cNvSpPr txBox="1"/>
          <p:nvPr/>
        </p:nvSpPr>
        <p:spPr>
          <a:xfrm>
            <a:off x="494950" y="1115736"/>
            <a:ext cx="333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background-position </a:t>
            </a:r>
            <a:r>
              <a:rPr lang="ko-KR" altLang="en-US" b="1"/>
              <a:t>속성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E37BF8-D67B-815E-69F9-F98B7D04257A}"/>
              </a:ext>
            </a:extLst>
          </p:cNvPr>
          <p:cNvSpPr/>
          <p:nvPr/>
        </p:nvSpPr>
        <p:spPr>
          <a:xfrm>
            <a:off x="494950" y="1696748"/>
            <a:ext cx="57632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/>
              <a:t>배경 이미지를 반복하지 않을 경우</a:t>
            </a:r>
            <a:r>
              <a:rPr lang="en-US" altLang="ko-KR" sz="1400"/>
              <a:t>, </a:t>
            </a:r>
            <a:r>
              <a:rPr lang="ko-KR" altLang="en-US" sz="1400"/>
              <a:t>배경 이미지를 표시할</a:t>
            </a:r>
            <a:r>
              <a:rPr lang="en-US" altLang="ko-KR" sz="1400"/>
              <a:t> </a:t>
            </a:r>
            <a:r>
              <a:rPr lang="ko-KR" altLang="en-US" sz="1400"/>
              <a:t>위치 지정</a:t>
            </a:r>
            <a:endParaRPr lang="en-US" altLang="ko-KR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F30C03-1CAA-141A-00F4-8110DFE1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216205"/>
            <a:ext cx="4540978" cy="8067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F07008-3D2F-C2C4-43CC-3620E906D13D}"/>
              </a:ext>
            </a:extLst>
          </p:cNvPr>
          <p:cNvSpPr/>
          <p:nvPr/>
        </p:nvSpPr>
        <p:spPr>
          <a:xfrm>
            <a:off x="494949" y="3356855"/>
            <a:ext cx="6096000" cy="27665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/>
              <a:t>① 백분율 </a:t>
            </a:r>
            <a:r>
              <a:rPr lang="en-US" altLang="ko-KR" sz="1400" b="1"/>
              <a:t>: </a:t>
            </a:r>
            <a:r>
              <a:rPr lang="ko-KR" altLang="en-US" sz="1400"/>
              <a:t>배경 이미지의 가로 위치와 세로 위치를 </a:t>
            </a:r>
            <a:r>
              <a:rPr lang="en-US" altLang="ko-KR" sz="1400"/>
              <a:t>%</a:t>
            </a:r>
            <a:r>
              <a:rPr lang="ko-KR" altLang="en-US" sz="1400"/>
              <a:t>로 나타냄</a:t>
            </a:r>
            <a:r>
              <a:rPr lang="en-US" altLang="ko-KR" sz="140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/>
              <a:t>   </a:t>
            </a:r>
            <a:r>
              <a:rPr lang="ko-KR" altLang="en-US" sz="1100"/>
              <a:t>예</a:t>
            </a:r>
            <a:r>
              <a:rPr lang="en-US" altLang="ko-KR" sz="1100"/>
              <a:t>) background-postion: 0% 0% , background-position : 30% 60%</a:t>
            </a:r>
          </a:p>
          <a:p>
            <a:pPr fontAlgn="base">
              <a:lnSpc>
                <a:spcPct val="130000"/>
              </a:lnSpc>
            </a:pPr>
            <a:br>
              <a:rPr lang="en-US" altLang="ko-KR" sz="1400" b="1"/>
            </a:br>
            <a:r>
              <a:rPr lang="ko-KR" altLang="en-US" sz="1400" b="1"/>
              <a:t>② 길이 길이 </a:t>
            </a:r>
            <a:r>
              <a:rPr lang="en-US" altLang="ko-KR" sz="1400" b="1"/>
              <a:t>: </a:t>
            </a:r>
            <a:r>
              <a:rPr lang="ko-KR" altLang="en-US" sz="1400"/>
              <a:t>배경 이미지의 위치를 직접 길이로 지정</a:t>
            </a:r>
            <a:endParaRPr lang="en-US" altLang="ko-KR" sz="1400"/>
          </a:p>
          <a:p>
            <a:pPr fontAlgn="base">
              <a:lnSpc>
                <a:spcPct val="130000"/>
              </a:lnSpc>
            </a:pPr>
            <a:r>
              <a:rPr lang="ko-KR" altLang="en-US" sz="1100"/>
              <a:t>   예</a:t>
            </a:r>
            <a:r>
              <a:rPr lang="en-US" altLang="ko-KR" sz="1100"/>
              <a:t>) background-position:30px 20px;</a:t>
            </a:r>
            <a:br>
              <a:rPr lang="en-US" altLang="ko-KR" sz="1200"/>
            </a:b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400" b="1"/>
              <a:t>③ 키워드 </a:t>
            </a:r>
            <a:r>
              <a:rPr lang="en-US" altLang="ko-KR" sz="1400"/>
              <a:t>- top, left, center, right, top, middle, bottom</a:t>
            </a:r>
            <a:endParaRPr lang="ko-KR" altLang="en-US" sz="1400"/>
          </a:p>
          <a:p>
            <a:pPr fontAlgn="base">
              <a:lnSpc>
                <a:spcPct val="130000"/>
              </a:lnSpc>
            </a:pPr>
            <a:r>
              <a:rPr lang="ko-KR" altLang="en-US" sz="1400"/>
              <a:t>가로 배치는 </a:t>
            </a:r>
            <a:r>
              <a:rPr lang="en-US" altLang="ko-KR" sz="1400" b="1"/>
              <a:t>left</a:t>
            </a:r>
            <a:r>
              <a:rPr lang="ko-KR" altLang="en-US" sz="1400" b="1"/>
              <a:t>와 </a:t>
            </a:r>
            <a:r>
              <a:rPr lang="en-US" altLang="ko-KR" sz="1400" b="1"/>
              <a:t>center, top </a:t>
            </a:r>
            <a:r>
              <a:rPr lang="ko-KR" altLang="en-US" sz="1400"/>
              <a:t>중에서 선택</a:t>
            </a:r>
            <a:endParaRPr lang="en-US" altLang="ko-KR" sz="1400"/>
          </a:p>
          <a:p>
            <a:pPr fontAlgn="base">
              <a:lnSpc>
                <a:spcPct val="130000"/>
              </a:lnSpc>
            </a:pPr>
            <a:r>
              <a:rPr lang="ko-KR" altLang="en-US" sz="1400"/>
              <a:t>세로 배치는 </a:t>
            </a:r>
            <a:r>
              <a:rPr lang="en-US" altLang="ko-KR" sz="1400" b="1"/>
              <a:t>top</a:t>
            </a:r>
            <a:r>
              <a:rPr lang="ko-KR" altLang="en-US" sz="1400"/>
              <a:t>과 </a:t>
            </a:r>
            <a:r>
              <a:rPr lang="en-US" altLang="ko-KR" sz="1400" b="1"/>
              <a:t>bottom, center </a:t>
            </a:r>
            <a:r>
              <a:rPr lang="ko-KR" altLang="en-US" sz="1400"/>
              <a:t>중에서 선택</a:t>
            </a:r>
            <a:endParaRPr lang="en-US" altLang="ko-KR" sz="1400"/>
          </a:p>
          <a:p>
            <a:pPr fontAlgn="base">
              <a:lnSpc>
                <a:spcPct val="130000"/>
              </a:lnSpc>
            </a:pPr>
            <a:r>
              <a:rPr lang="ko-KR" altLang="en-US" sz="1200"/>
              <a:t>   </a:t>
            </a:r>
            <a:r>
              <a:rPr lang="ko-KR" altLang="en-US" sz="1100"/>
              <a:t>예</a:t>
            </a:r>
            <a:r>
              <a:rPr lang="en-US" altLang="ko-KR" sz="1100"/>
              <a:t>) background-position:center bottom</a:t>
            </a:r>
            <a:endParaRPr lang="en-US" altLang="ko-KR" sz="120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10C82AD-8244-DC6B-E3DB-8C0F9BC05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35" y="3817319"/>
            <a:ext cx="1342857" cy="55238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2C32A0C-B3D1-CE8D-42C5-B34EBF097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14" y="1971922"/>
            <a:ext cx="1390476" cy="6571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E3A34D-E86C-EEC0-B325-084C755BC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674" y="1738657"/>
            <a:ext cx="2910936" cy="1123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BFD74-2B73-D3ED-26DE-B83705A9B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674" y="3557285"/>
            <a:ext cx="2910936" cy="10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6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44758-C10F-73DB-4F28-B34D9E0096C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색과 배경 이미지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5FB8A-41CB-F579-ACE1-5A033184FB16}"/>
              </a:ext>
            </a:extLst>
          </p:cNvPr>
          <p:cNvSpPr txBox="1"/>
          <p:nvPr/>
        </p:nvSpPr>
        <p:spPr>
          <a:xfrm>
            <a:off x="494950" y="1115736"/>
            <a:ext cx="333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background-origin </a:t>
            </a:r>
            <a:r>
              <a:rPr lang="ko-KR" altLang="en-US" b="1"/>
              <a:t>속성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1EF67C-CF73-179A-8CBD-40CE808B87F5}"/>
              </a:ext>
            </a:extLst>
          </p:cNvPr>
          <p:cNvSpPr/>
          <p:nvPr/>
        </p:nvSpPr>
        <p:spPr>
          <a:xfrm>
            <a:off x="494950" y="1696748"/>
            <a:ext cx="57632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/>
              <a:t>배경 이미지를 배치하기 위한 기준 설정</a:t>
            </a:r>
            <a:endParaRPr lang="en-US" altLang="ko-KR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B58BE-0F23-A0D6-EEF1-C9567E08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206353"/>
            <a:ext cx="4748169" cy="345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09FE98-BD88-4D22-96A8-77A8EE50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6" y="2797217"/>
            <a:ext cx="4479721" cy="11405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1675A1-81D9-903C-8884-D83F2A83CD27}"/>
              </a:ext>
            </a:extLst>
          </p:cNvPr>
          <p:cNvSpPr/>
          <p:nvPr/>
        </p:nvSpPr>
        <p:spPr>
          <a:xfrm>
            <a:off x="679508" y="4162466"/>
            <a:ext cx="32297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.bg1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background-origin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padding-box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  <a:endParaRPr lang="ko-KR" altLang="en-US" sz="105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CE28F-C53E-353F-3D15-7C7440648E7B}"/>
              </a:ext>
            </a:extLst>
          </p:cNvPr>
          <p:cNvSpPr/>
          <p:nvPr/>
        </p:nvSpPr>
        <p:spPr>
          <a:xfrm>
            <a:off x="4425193" y="4183493"/>
            <a:ext cx="27991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.bg2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background-origin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border-box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7B41F7-B34C-F928-C881-FB59B24F9212}"/>
              </a:ext>
            </a:extLst>
          </p:cNvPr>
          <p:cNvSpPr/>
          <p:nvPr/>
        </p:nvSpPr>
        <p:spPr>
          <a:xfrm>
            <a:off x="8151831" y="4162465"/>
            <a:ext cx="27991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.bg3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background-origin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content-box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80A18FB-BA24-408E-60BA-FCBE89953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79" y="1765319"/>
            <a:ext cx="2883547" cy="1791480"/>
          </a:xfrm>
          <a:prstGeom prst="rect">
            <a:avLst/>
          </a:prstGeom>
        </p:spPr>
      </p:pic>
      <p:pic>
        <p:nvPicPr>
          <p:cNvPr id="11" name="그림 10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80B1568-5C4A-A9BC-11B6-21117892B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" y="4465888"/>
            <a:ext cx="3028571" cy="1961905"/>
          </a:xfrm>
          <a:prstGeom prst="rect">
            <a:avLst/>
          </a:prstGeom>
        </p:spPr>
      </p:pic>
      <p:pic>
        <p:nvPicPr>
          <p:cNvPr id="12" name="그림 11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35A10D4A-584C-31F8-8F7B-E65C66964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93" y="4465888"/>
            <a:ext cx="3009524" cy="1857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FC1C6B-2EC6-7058-F424-4C37175FD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31" y="4465888"/>
            <a:ext cx="295238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44758-C10F-73DB-4F28-B34D9E0096C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색과 배경 이미지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598F2-2609-6E39-FB34-17E95FA2DCFD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background-attachment </a:t>
            </a:r>
            <a:r>
              <a:rPr lang="ko-KR" altLang="en-US" b="1"/>
              <a:t>속성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938BF8-9985-E1BA-1856-B804987C9F8C}"/>
              </a:ext>
            </a:extLst>
          </p:cNvPr>
          <p:cNvSpPr/>
          <p:nvPr/>
        </p:nvSpPr>
        <p:spPr>
          <a:xfrm>
            <a:off x="494950" y="1696748"/>
            <a:ext cx="3363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/>
              <a:t>배경 이미지를 고정하는</a:t>
            </a:r>
            <a:r>
              <a:rPr lang="en-US" altLang="ko-KR" sz="1400"/>
              <a:t> </a:t>
            </a:r>
            <a:r>
              <a:rPr lang="ko-KR" altLang="en-US" sz="1400"/>
              <a:t>속성</a:t>
            </a:r>
            <a:endParaRPr lang="en-US" altLang="ko-KR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72A73F-BCEA-CA3B-4C01-F46912AC2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9" y="2103990"/>
            <a:ext cx="3621510" cy="1386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589D42-418E-EC9B-03EC-008BC893DAB2}"/>
              </a:ext>
            </a:extLst>
          </p:cNvPr>
          <p:cNvSpPr/>
          <p:nvPr/>
        </p:nvSpPr>
        <p:spPr>
          <a:xfrm>
            <a:off x="494949" y="3702441"/>
            <a:ext cx="45048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background-image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url('images/bottom-bg.jpg')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background-repeat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no-repeat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background-position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bottom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05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background-attachment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05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fixed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ko-KR" altLang="en-US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05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7CF9CE-33AF-B0FF-FFD4-0BCD7A996E0C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2B29C3-AE1A-2E09-F5D9-87824D120A8C}"/>
              </a:ext>
            </a:extLst>
          </p:cNvPr>
          <p:cNvSpPr txBox="1"/>
          <p:nvPr/>
        </p:nvSpPr>
        <p:spPr>
          <a:xfrm>
            <a:off x="6225233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background </a:t>
            </a:r>
            <a:r>
              <a:rPr lang="ko-KR" altLang="en-US" b="1"/>
              <a:t>속성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7D624B-5B43-E7DE-8D72-DE1211151709}"/>
              </a:ext>
            </a:extLst>
          </p:cNvPr>
          <p:cNvSpPr/>
          <p:nvPr/>
        </p:nvSpPr>
        <p:spPr>
          <a:xfrm>
            <a:off x="6235647" y="1696748"/>
            <a:ext cx="4728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배경 관련 속성을 줄여서 표기</a:t>
            </a:r>
            <a:endParaRPr lang="en-US" altLang="ko-KR" sz="14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각 속성 값이 다르므로 표기 순서는 상관없음</a:t>
            </a:r>
            <a:endParaRPr lang="en-US" altLang="ko-KR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7C5750-CCB6-CBC2-024A-B021C07B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617" y="2585208"/>
            <a:ext cx="5343603" cy="3023795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039B674A-0FD2-A48F-870E-ACE4CB506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49" y="4853476"/>
            <a:ext cx="4370666" cy="13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25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그러데이션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37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44758-C10F-73DB-4F28-B34D9E0096C5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21F44-DD84-98D1-6826-B62AF3797691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그러데이션과 브라우저 접두사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C5DBFD-7AB1-7563-0929-02ADF0C3A56D}"/>
              </a:ext>
            </a:extLst>
          </p:cNvPr>
          <p:cNvSpPr/>
          <p:nvPr/>
        </p:nvSpPr>
        <p:spPr>
          <a:xfrm>
            <a:off x="494949" y="1696748"/>
            <a:ext cx="97228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그러데이션은</a:t>
            </a:r>
            <a:r>
              <a:rPr lang="en-US" altLang="ko-KR" sz="1400"/>
              <a:t> </a:t>
            </a:r>
            <a:r>
              <a:rPr lang="ko-KR" altLang="en-US" sz="1400"/>
              <a:t>크기가 없는 배경 이미지이므로 </a:t>
            </a:r>
            <a:r>
              <a:rPr lang="en-US" altLang="ko-KR" sz="1400"/>
              <a:t>background-image</a:t>
            </a:r>
            <a:r>
              <a:rPr lang="ko-KR" altLang="en-US" sz="1400"/>
              <a:t>나 </a:t>
            </a:r>
            <a:r>
              <a:rPr lang="en-US" altLang="ko-KR" sz="1400"/>
              <a:t>background </a:t>
            </a:r>
            <a:r>
              <a:rPr lang="ko-KR" altLang="en-US" sz="1400"/>
              <a:t>속성에서 사용</a:t>
            </a:r>
            <a:endParaRPr lang="en-US" altLang="ko-KR" sz="14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그러데이션 속성은 표준화 됨</a:t>
            </a:r>
            <a:endParaRPr lang="en-US" altLang="ko-KR" sz="14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하지만 구형 모던 브라우저에서는 브라우저 접두사를 붙여야 동작함</a:t>
            </a:r>
            <a:endParaRPr lang="en-US" altLang="ko-KR" sz="14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625162-B718-DB1A-6FBA-CAAED554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01" y="3081743"/>
            <a:ext cx="2898921" cy="12470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14944E-4F0B-59BC-98B7-59E96CF8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09" y="3081743"/>
            <a:ext cx="6123032" cy="21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0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44758-C10F-73DB-4F28-B34D9E0096C5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DB19D-4BA5-A168-06E4-C608AD1A042C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선형 그러데이션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1FC7A6-4950-7960-B8F3-B99C4B7F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" y="2677206"/>
            <a:ext cx="5269772" cy="3708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BC1C6A-34E2-6FB6-640E-50344B5D4656}"/>
              </a:ext>
            </a:extLst>
          </p:cNvPr>
          <p:cNvSpPr/>
          <p:nvPr/>
        </p:nvSpPr>
        <p:spPr>
          <a:xfrm>
            <a:off x="494949" y="1696748"/>
            <a:ext cx="928661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수직 방향이나 수평 방향으로</a:t>
            </a:r>
            <a:r>
              <a:rPr lang="en-US" altLang="ko-KR" sz="1400"/>
              <a:t>, </a:t>
            </a:r>
            <a:r>
              <a:rPr lang="ko-KR" altLang="en-US" sz="1400"/>
              <a:t>혹은 대각선 방향으로 색상이 일정하게 변하는 것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선형 그러데이션을 지정할 때는 방향과 색상이 필요하다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</a:rPr>
              <a:t>위 구문이 표준 구문이지만 ‘위치’와 ‘각도’를 표시하는 방법이 중간에 몇 번 바뀌다 보니 </a:t>
            </a:r>
            <a:br>
              <a:rPr lang="en-US" altLang="ko-KR" sz="1400">
                <a:solidFill>
                  <a:srgbClr val="FF0000"/>
                </a:solidFill>
              </a:rPr>
            </a:br>
            <a:r>
              <a:rPr lang="ko-KR" altLang="en-US" sz="1400">
                <a:solidFill>
                  <a:srgbClr val="FF0000"/>
                </a:solidFill>
              </a:rPr>
              <a:t>브라우저별</a:t>
            </a:r>
            <a:r>
              <a:rPr lang="en-US" altLang="ko-KR" sz="1400">
                <a:solidFill>
                  <a:srgbClr val="FF0000"/>
                </a:solidFill>
              </a:rPr>
              <a:t>, </a:t>
            </a:r>
            <a:r>
              <a:rPr lang="ko-KR" altLang="en-US" sz="1400">
                <a:solidFill>
                  <a:srgbClr val="FF0000"/>
                </a:solidFill>
              </a:rPr>
              <a:t>버전별 사용법이 조금씩 다름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079085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44758-C10F-73DB-4F28-B34D9E0096C5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2C320-28D0-114A-5F6C-194467AF9193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선형 그러데이션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1A49C-AF43-444E-56FE-C8EBC4439B4C}"/>
              </a:ext>
            </a:extLst>
          </p:cNvPr>
          <p:cNvSpPr txBox="1"/>
          <p:nvPr/>
        </p:nvSpPr>
        <p:spPr>
          <a:xfrm>
            <a:off x="494949" y="1690531"/>
            <a:ext cx="445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1) </a:t>
            </a:r>
            <a:r>
              <a:rPr lang="ko-KR" altLang="en-US" sz="1600" b="1"/>
              <a:t>방향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2E23B8-0260-CDBC-81CF-B935CE0E2AB1}"/>
              </a:ext>
            </a:extLst>
          </p:cNvPr>
          <p:cNvSpPr/>
          <p:nvPr/>
        </p:nvSpPr>
        <p:spPr>
          <a:xfrm>
            <a:off x="494949" y="2086021"/>
            <a:ext cx="536056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[</a:t>
            </a:r>
            <a:r>
              <a:rPr lang="ko-KR" altLang="en-US" sz="1400"/>
              <a:t>표준 구문</a:t>
            </a:r>
            <a:r>
              <a:rPr lang="en-US" altLang="ko-KR" sz="1400"/>
              <a:t>] </a:t>
            </a:r>
            <a:r>
              <a:rPr lang="ko-KR" altLang="en-US" sz="1400"/>
              <a:t>끝 지점을 기준으로 ‘</a:t>
            </a:r>
            <a:r>
              <a:rPr lang="en-US" altLang="ko-KR" sz="1400"/>
              <a:t>to’ </a:t>
            </a:r>
            <a:r>
              <a:rPr lang="ko-KR" altLang="en-US" sz="1400"/>
              <a:t>키워드와 함께 사용</a:t>
            </a:r>
            <a:endParaRPr lang="en-US" altLang="ko-KR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606597-084B-CB20-18F0-D6F3837F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516842"/>
            <a:ext cx="4120262" cy="14832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9CD9D6-1561-38DF-33FC-052614D6C362}"/>
              </a:ext>
            </a:extLst>
          </p:cNvPr>
          <p:cNvSpPr/>
          <p:nvPr/>
        </p:nvSpPr>
        <p:spPr>
          <a:xfrm>
            <a:off x="494949" y="4317493"/>
            <a:ext cx="5360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[</a:t>
            </a:r>
            <a:r>
              <a:rPr lang="ko-KR" altLang="en-US" sz="1400"/>
              <a:t>접두사 구문</a:t>
            </a:r>
            <a:r>
              <a:rPr lang="en-US" altLang="ko-KR" sz="1400"/>
              <a:t>] </a:t>
            </a:r>
            <a:r>
              <a:rPr lang="ko-KR" altLang="en-US" sz="1400"/>
              <a:t>예전 모던 브라우저에서는 접두사를 사용해야 하는데</a:t>
            </a:r>
            <a:r>
              <a:rPr lang="en-US" altLang="ko-KR" sz="1400"/>
              <a:t>, </a:t>
            </a:r>
            <a:r>
              <a:rPr lang="ko-KR" altLang="en-US" sz="1400"/>
              <a:t>접두사마다 방향 속성 값을 사용하는 기준이 다름</a:t>
            </a:r>
            <a:r>
              <a:rPr lang="en-US" altLang="ko-KR" sz="140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639FAC-CAE4-CEA4-4D5C-4F810C23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6" y="5130502"/>
            <a:ext cx="4337107" cy="10470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0A6246-B4FD-8D92-662D-64C76B409B93}"/>
              </a:ext>
            </a:extLst>
          </p:cNvPr>
          <p:cNvSpPr/>
          <p:nvPr/>
        </p:nvSpPr>
        <p:spPr>
          <a:xfrm>
            <a:off x="6286151" y="1690531"/>
            <a:ext cx="50557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.grad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-webkit-linear-gradient(left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top,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-moz-linear-gradient(right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bottom,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-o-linear-gradient(right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bottom,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linear-gradient(to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bottom,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="grad"&gt;&lt;/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2BDF79-3F1F-304E-8BDD-0A2E0D16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433" y="4000136"/>
            <a:ext cx="3015651" cy="18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44758-C10F-73DB-4F28-B34D9E0096C5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C417E-45EE-62B3-36F1-06E3C2170258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선형 그러데이션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ABFD5-EA65-168B-4F90-AAF0EED051C9}"/>
              </a:ext>
            </a:extLst>
          </p:cNvPr>
          <p:cNvSpPr txBox="1"/>
          <p:nvPr/>
        </p:nvSpPr>
        <p:spPr>
          <a:xfrm>
            <a:off x="494949" y="1690531"/>
            <a:ext cx="445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2) </a:t>
            </a:r>
            <a:r>
              <a:rPr lang="ko-KR" altLang="en-US" sz="1600" b="1"/>
              <a:t>각도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C68FA3-0569-8BD8-4AC7-72ABE9040914}"/>
              </a:ext>
            </a:extLst>
          </p:cNvPr>
          <p:cNvSpPr/>
          <p:nvPr/>
        </p:nvSpPr>
        <p:spPr>
          <a:xfrm>
            <a:off x="494949" y="2086021"/>
            <a:ext cx="536056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그러데이션이 끝나는 각도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단위는 </a:t>
            </a:r>
            <a:r>
              <a:rPr lang="en-US" altLang="ko-KR" sz="1400"/>
              <a:t>deg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939A37-5E93-32F3-DCA8-26965E598D27}"/>
              </a:ext>
            </a:extLst>
          </p:cNvPr>
          <p:cNvSpPr/>
          <p:nvPr/>
        </p:nvSpPr>
        <p:spPr>
          <a:xfrm>
            <a:off x="4776133" y="1751322"/>
            <a:ext cx="72872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.grad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45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도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오른쪽 위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방향으로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빨강에서 흰색으로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#ff0000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CSS3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미지원 브라우저*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-webkit-linear-gradient(45deg,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#ff0000,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#ffffff)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초기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-moz-linear-gradient(45deg,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#ff0000,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#ffffff)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초기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-o-linear-gradient(45deg,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#ff0000,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#ffffff)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초기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linear-gradient(45deg,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#ff0000,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#ffffff)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최신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="grad"&gt;&lt;/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74C2E8-8DC8-282D-4D36-8415F279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96" y="3121692"/>
            <a:ext cx="2404932" cy="19968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F47C35-6D93-8E7C-69EF-069F6F0F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133" y="4238636"/>
            <a:ext cx="4738993" cy="17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08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8B267C-F4C5-1E41-2CCA-2933D452D3A3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FE7B8-65AE-D36A-92DB-4ED268403BC6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선형 그러데이션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EC3D6-9191-F9BA-EE91-99BB22776AED}"/>
              </a:ext>
            </a:extLst>
          </p:cNvPr>
          <p:cNvSpPr txBox="1"/>
          <p:nvPr/>
        </p:nvSpPr>
        <p:spPr>
          <a:xfrm>
            <a:off x="494949" y="1690531"/>
            <a:ext cx="445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3) </a:t>
            </a:r>
            <a:r>
              <a:rPr lang="ko-KR" altLang="en-US" sz="1600" b="1"/>
              <a:t>색상 중지점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DE190C-EC86-7DB8-BABE-F730AC199F92}"/>
              </a:ext>
            </a:extLst>
          </p:cNvPr>
          <p:cNvSpPr/>
          <p:nvPr/>
        </p:nvSpPr>
        <p:spPr>
          <a:xfrm>
            <a:off x="494949" y="2086021"/>
            <a:ext cx="89762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색상이 바뀌는 지점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색상만 지정할 수도 있고 색상과 함께 중지 점의 위치도 함께 지정할 수도 있음</a:t>
            </a:r>
            <a:r>
              <a:rPr lang="en-US" altLang="ko-KR" sz="140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975776-61F6-6E8E-60FB-F0506A83A19A}"/>
              </a:ext>
            </a:extLst>
          </p:cNvPr>
          <p:cNvSpPr/>
          <p:nvPr/>
        </p:nvSpPr>
        <p:spPr>
          <a:xfrm>
            <a:off x="494948" y="3211050"/>
            <a:ext cx="87329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.grad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#06f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css3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미지원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background-image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-webkit-linear-gradient(top,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#06f,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#06f)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초기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background-image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-moz-linear-gradient(bottom,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#06f,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#06f)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초기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-o-linear-gradient(bottom,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#06f,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#06f)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초기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linear-gradient(to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bottom,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#06f,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#06f)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최신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6FE201-6408-89EF-352F-B3DB5A49F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026" y="4841495"/>
            <a:ext cx="3744942" cy="14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6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웹에서 색상 표현하기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C210A2-501E-9936-8413-5789DBE5FF0E}"/>
              </a:ext>
            </a:extLst>
          </p:cNvPr>
          <p:cNvSpPr/>
          <p:nvPr/>
        </p:nvSpPr>
        <p:spPr>
          <a:xfrm>
            <a:off x="6378430" y="4035104"/>
            <a:ext cx="5525548" cy="2371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4E8CB3-C2C9-F0AF-E43D-39C9C5BD4825}"/>
              </a:ext>
            </a:extLst>
          </p:cNvPr>
          <p:cNvSpPr/>
          <p:nvPr/>
        </p:nvSpPr>
        <p:spPr>
          <a:xfrm>
            <a:off x="6378430" y="1308683"/>
            <a:ext cx="5525548" cy="2290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EE8EBD-EEDF-1D03-1E01-2B172F299454}"/>
              </a:ext>
            </a:extLst>
          </p:cNvPr>
          <p:cNvSpPr/>
          <p:nvPr/>
        </p:nvSpPr>
        <p:spPr>
          <a:xfrm>
            <a:off x="494950" y="4010045"/>
            <a:ext cx="5396918" cy="2466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4DE040-75B4-9D2B-06E7-6C357A435F80}"/>
              </a:ext>
            </a:extLst>
          </p:cNvPr>
          <p:cNvSpPr/>
          <p:nvPr/>
        </p:nvSpPr>
        <p:spPr>
          <a:xfrm>
            <a:off x="494950" y="1308683"/>
            <a:ext cx="5396918" cy="2290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E58F8-D847-B6A1-7F7E-2929D4210EA9}"/>
              </a:ext>
            </a:extLst>
          </p:cNvPr>
          <p:cNvSpPr txBox="1"/>
          <p:nvPr/>
        </p:nvSpPr>
        <p:spPr>
          <a:xfrm>
            <a:off x="746620" y="1635853"/>
            <a:ext cx="52794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#ffffff </a:t>
            </a:r>
            <a:r>
              <a:rPr lang="ko-KR" altLang="en-US" sz="1400"/>
              <a:t>처럼 </a:t>
            </a:r>
            <a:r>
              <a:rPr lang="en-US" altLang="ko-KR" sz="1400"/>
              <a:t>#</a:t>
            </a:r>
            <a:r>
              <a:rPr lang="ko-KR" altLang="en-US" sz="1400"/>
              <a:t>과 함께 </a:t>
            </a:r>
            <a:r>
              <a:rPr lang="en-US" altLang="ko-KR" sz="1400"/>
              <a:t>6</a:t>
            </a:r>
            <a:r>
              <a:rPr lang="ko-KR" altLang="en-US" sz="1400"/>
              <a:t>자리의 </a:t>
            </a:r>
            <a:r>
              <a:rPr lang="en-US" altLang="ko-KR" sz="1400"/>
              <a:t>16</a:t>
            </a:r>
            <a:r>
              <a:rPr lang="ko-KR" altLang="en-US" sz="1400"/>
              <a:t>진수로 표시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앞에서부터 두자리씩 묶어 빨강</a:t>
            </a:r>
            <a:r>
              <a:rPr lang="en-US" altLang="ko-KR" sz="1400"/>
              <a:t>, </a:t>
            </a:r>
            <a:r>
              <a:rPr lang="ko-KR" altLang="en-US" sz="1400"/>
              <a:t>초록</a:t>
            </a:r>
            <a:r>
              <a:rPr lang="en-US" altLang="ko-KR" sz="1400"/>
              <a:t>, </a:t>
            </a:r>
            <a:r>
              <a:rPr lang="ko-KR" altLang="en-US" sz="1400"/>
              <a:t>파랑의 양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하나도 섞이지 않았을 때는 </a:t>
            </a:r>
            <a:r>
              <a:rPr lang="en-US" altLang="ko-KR" sz="1400"/>
              <a:t>00, </a:t>
            </a:r>
            <a:r>
              <a:rPr lang="ko-KR" altLang="en-US" sz="1400"/>
              <a:t>가득 섞였을 때는 </a:t>
            </a:r>
            <a:r>
              <a:rPr lang="en-US" altLang="ko-KR" sz="1400"/>
              <a:t>ff</a:t>
            </a:r>
            <a:r>
              <a:rPr lang="ko-KR" altLang="en-US" sz="1400"/>
              <a:t>로 표시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000000(</a:t>
            </a:r>
            <a:r>
              <a:rPr lang="ko-KR" altLang="en-US" sz="1400"/>
              <a:t>검은색</a:t>
            </a:r>
            <a:r>
              <a:rPr lang="en-US" altLang="ko-KR" sz="1400"/>
              <a:t>) ~ ffffff(</a:t>
            </a:r>
            <a:r>
              <a:rPr lang="ko-KR" altLang="en-US" sz="1400"/>
              <a:t>흰색</a:t>
            </a:r>
            <a:r>
              <a:rPr lang="en-US" altLang="ko-KR" sz="1400"/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두자리씩 중복될 경우 줄여 사용할 수 있음</a:t>
            </a:r>
            <a:r>
              <a:rPr lang="en-US" altLang="ko-KR" sz="1400"/>
              <a:t>.</a:t>
            </a:r>
          </a:p>
          <a:p>
            <a:r>
              <a:rPr lang="ko-KR" altLang="en-US" sz="1400">
                <a:solidFill>
                  <a:srgbClr val="0070C0"/>
                </a:solidFill>
              </a:rPr>
              <a:t>예</a:t>
            </a:r>
            <a:r>
              <a:rPr lang="en-US" altLang="ko-KR" sz="1400">
                <a:solidFill>
                  <a:srgbClr val="0070C0"/>
                </a:solidFill>
              </a:rPr>
              <a:t>) #ffff00 </a:t>
            </a:r>
            <a:r>
              <a:rPr lang="en-US" altLang="ko-KR" sz="1400">
                <a:solidFill>
                  <a:srgbClr val="0070C0"/>
                </a:solidFill>
                <a:sym typeface="Wingdings" panose="05000000000000000000" pitchFamily="2" charset="2"/>
              </a:rPr>
              <a:t> #ff0, #cccccc  #ccc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AE169-7987-BFFB-093B-AF30E675EE4D}"/>
              </a:ext>
            </a:extLst>
          </p:cNvPr>
          <p:cNvSpPr txBox="1"/>
          <p:nvPr/>
        </p:nvSpPr>
        <p:spPr>
          <a:xfrm>
            <a:off x="612396" y="3825380"/>
            <a:ext cx="2055303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/>
              <a:t>rgb/rgba</a:t>
            </a:r>
            <a:r>
              <a:rPr lang="ko-KR" altLang="en-US" b="1"/>
              <a:t> 표기법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2551B-2916-DDF3-372E-4305C866B7AA}"/>
              </a:ext>
            </a:extLst>
          </p:cNvPr>
          <p:cNvSpPr txBox="1"/>
          <p:nvPr/>
        </p:nvSpPr>
        <p:spPr>
          <a:xfrm>
            <a:off x="746620" y="4353886"/>
            <a:ext cx="4983061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color:rgb(255,0,0)</a:t>
            </a:r>
            <a:r>
              <a:rPr lang="ko-KR" altLang="en-US" sz="1400"/>
              <a:t>처럼 세 자리의 숫자로 표시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앞의 숫자부터 빨강</a:t>
            </a:r>
            <a:r>
              <a:rPr lang="en-US" altLang="ko-KR" sz="1400"/>
              <a:t>, </a:t>
            </a:r>
            <a:r>
              <a:rPr lang="ko-KR" altLang="en-US" sz="1400"/>
              <a:t>초록</a:t>
            </a:r>
            <a:r>
              <a:rPr lang="en-US" altLang="ko-KR" sz="1400"/>
              <a:t>, </a:t>
            </a:r>
            <a:r>
              <a:rPr lang="ko-KR" altLang="en-US" sz="1400"/>
              <a:t>파랑의 양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하나도 섞이지 않았을 때는 </a:t>
            </a:r>
            <a:r>
              <a:rPr lang="en-US" altLang="ko-KR" sz="1400"/>
              <a:t>0, </a:t>
            </a:r>
            <a:r>
              <a:rPr lang="ko-KR" altLang="en-US" sz="1400"/>
              <a:t>가득 섞였을 때는 </a:t>
            </a:r>
            <a:r>
              <a:rPr lang="en-US" altLang="ko-KR" sz="1400"/>
              <a:t>255</a:t>
            </a:r>
            <a:endParaRPr lang="ko-KR" altLang="en-US" sz="14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투명도를 조절할 때는 </a:t>
            </a:r>
            <a:r>
              <a:rPr lang="en-US" altLang="ko-KR" sz="1400"/>
              <a:t>color:rgba(255,0,0,.3) </a:t>
            </a:r>
            <a:r>
              <a:rPr lang="ko-KR" altLang="en-US" sz="1400"/>
              <a:t>처럼 마지막에 알파값 추가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알파값은 불투명도를 나타내는 값으로 </a:t>
            </a:r>
            <a:r>
              <a:rPr lang="en-US" altLang="ko-KR" sz="1400"/>
              <a:t>0~1 </a:t>
            </a:r>
            <a:r>
              <a:rPr lang="ko-KR" altLang="en-US" sz="1400"/>
              <a:t>값 중에서 사용</a:t>
            </a:r>
            <a:r>
              <a:rPr lang="en-US" altLang="ko-KR" sz="1400"/>
              <a:t>(1</a:t>
            </a:r>
            <a:r>
              <a:rPr lang="ko-KR" altLang="en-US" sz="1400"/>
              <a:t>은 불투명</a:t>
            </a:r>
            <a:r>
              <a:rPr lang="en-US" altLang="ko-KR" sz="1400"/>
              <a:t>, 0</a:t>
            </a:r>
            <a:r>
              <a:rPr lang="ko-KR" altLang="en-US" sz="1400"/>
              <a:t>은 완전 투명</a:t>
            </a:r>
            <a:r>
              <a:rPr lang="en-US" altLang="ko-KR" sz="140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B7C44-7CAE-0EB1-712B-F4A17AE56803}"/>
              </a:ext>
            </a:extLst>
          </p:cNvPr>
          <p:cNvSpPr txBox="1"/>
          <p:nvPr/>
        </p:nvSpPr>
        <p:spPr>
          <a:xfrm>
            <a:off x="6512654" y="1107347"/>
            <a:ext cx="189591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/>
              <a:t>hsl/hsla </a:t>
            </a:r>
            <a:r>
              <a:rPr lang="ko-KR" altLang="en-US" b="1"/>
              <a:t>표기법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30D72-ED02-52FF-14C1-6AEF75523BFF}"/>
              </a:ext>
            </a:extLst>
          </p:cNvPr>
          <p:cNvSpPr txBox="1"/>
          <p:nvPr/>
        </p:nvSpPr>
        <p:spPr>
          <a:xfrm>
            <a:off x="6512654" y="1452776"/>
            <a:ext cx="5458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color:hsl(240, 100%, 50%) </a:t>
            </a:r>
            <a:r>
              <a:rPr lang="ko-KR" altLang="en-US" sz="1400"/>
              <a:t>처럼 세 자리의 숫자로 표시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앞의 숫자부터 색상</a:t>
            </a:r>
            <a:r>
              <a:rPr lang="en-US" altLang="ko-KR" sz="1400"/>
              <a:t>(hue), </a:t>
            </a:r>
            <a:r>
              <a:rPr lang="ko-KR" altLang="en-US" sz="1400"/>
              <a:t>채도</a:t>
            </a:r>
            <a:r>
              <a:rPr lang="en-US" altLang="ko-KR" sz="1400"/>
              <a:t>(saturation), </a:t>
            </a:r>
            <a:r>
              <a:rPr lang="ko-KR" altLang="en-US" sz="1400"/>
              <a:t>밝기</a:t>
            </a:r>
            <a:r>
              <a:rPr lang="en-US" altLang="ko-KR" sz="1400"/>
              <a:t>(light)</a:t>
            </a:r>
            <a:r>
              <a:rPr lang="ko-KR" altLang="en-US" sz="1400"/>
              <a:t>의 양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투명도를 조절할 때는 </a:t>
            </a:r>
            <a:r>
              <a:rPr lang="en-US" altLang="ko-KR" sz="1400"/>
              <a:t>hsla(240,100%,50%,0.3)</a:t>
            </a:r>
            <a:r>
              <a:rPr lang="ko-KR" altLang="en-US" sz="1400"/>
              <a:t>처럼 마지막에 알파값 추가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알파값은 불투명도를 나타내는 값으로 </a:t>
            </a:r>
            <a:r>
              <a:rPr lang="en-US" altLang="ko-KR" sz="1400"/>
              <a:t>0~1 </a:t>
            </a:r>
            <a:r>
              <a:rPr lang="ko-KR" altLang="en-US" sz="1400"/>
              <a:t>값 중에서 사용</a:t>
            </a:r>
            <a:r>
              <a:rPr lang="en-US" altLang="ko-KR" sz="1400"/>
              <a:t>(1</a:t>
            </a:r>
            <a:r>
              <a:rPr lang="ko-KR" altLang="en-US" sz="1400"/>
              <a:t>은 불투명</a:t>
            </a:r>
            <a:r>
              <a:rPr lang="en-US" altLang="ko-KR" sz="1400"/>
              <a:t>, 0</a:t>
            </a:r>
            <a:r>
              <a:rPr lang="ko-KR" altLang="en-US" sz="1400"/>
              <a:t>은 완전 투명</a:t>
            </a:r>
            <a:r>
              <a:rPr lang="en-US" altLang="ko-KR" sz="1400"/>
              <a:t>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3C578-6E0C-DD45-ACF6-FABFEE321DAC}"/>
              </a:ext>
            </a:extLst>
          </p:cNvPr>
          <p:cNvSpPr txBox="1"/>
          <p:nvPr/>
        </p:nvSpPr>
        <p:spPr>
          <a:xfrm>
            <a:off x="612397" y="1107347"/>
            <a:ext cx="189591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/>
              <a:t>16</a:t>
            </a:r>
            <a:r>
              <a:rPr lang="ko-KR" altLang="en-US" b="1"/>
              <a:t>진수 표기법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E6456-6BE0-CAA2-D053-B5FD31E65A8E}"/>
              </a:ext>
            </a:extLst>
          </p:cNvPr>
          <p:cNvSpPr txBox="1"/>
          <p:nvPr/>
        </p:nvSpPr>
        <p:spPr>
          <a:xfrm>
            <a:off x="6512654" y="3833769"/>
            <a:ext cx="217834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색상 이름 표기법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A0F55-C54C-D152-688B-789E877E4F5F}"/>
              </a:ext>
            </a:extLst>
          </p:cNvPr>
          <p:cNvSpPr txBox="1"/>
          <p:nvPr/>
        </p:nvSpPr>
        <p:spPr>
          <a:xfrm>
            <a:off x="6512654" y="4404437"/>
            <a:ext cx="54584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잘 알려진 색상 이름으로 표시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기본 색상 </a:t>
            </a:r>
            <a:r>
              <a:rPr lang="en-US" altLang="ko-KR" sz="1400"/>
              <a:t>16</a:t>
            </a:r>
            <a:r>
              <a:rPr lang="ko-KR" altLang="en-US" sz="1400"/>
              <a:t>가지 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모든 브라우저에서 표현할 수 있는 색상을 웹 안전 색상</a:t>
            </a:r>
            <a:r>
              <a:rPr lang="en-US" altLang="ko-KR" sz="1400"/>
              <a:t>(web-safe color)</a:t>
            </a:r>
            <a:r>
              <a:rPr lang="ko-KR" altLang="en-US" sz="1400"/>
              <a:t>라고 하는데 기본 </a:t>
            </a:r>
            <a:r>
              <a:rPr lang="en-US" altLang="ko-KR" sz="1400"/>
              <a:t>16</a:t>
            </a:r>
            <a:r>
              <a:rPr lang="ko-KR" altLang="en-US" sz="1400"/>
              <a:t>가지 색상을 포함해 모두 </a:t>
            </a:r>
            <a:r>
              <a:rPr lang="en-US" altLang="ko-KR" sz="1400"/>
              <a:t>216</a:t>
            </a:r>
            <a:r>
              <a:rPr lang="ko-KR" altLang="en-US" sz="1400"/>
              <a:t>가지입니다</a:t>
            </a:r>
            <a:r>
              <a:rPr lang="en-US" altLang="ko-KR" sz="1400"/>
              <a:t>. </a:t>
            </a:r>
            <a:endParaRPr lang="ko-KR" altLang="en-US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35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8B267C-F4C5-1E41-2CCA-2933D452D3A3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65D42-4842-BF1E-DA83-DC54E44C73A4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원형 그러데이션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9CF3AC-B0AA-D97A-2511-31105B0FE32E}"/>
              </a:ext>
            </a:extLst>
          </p:cNvPr>
          <p:cNvSpPr/>
          <p:nvPr/>
        </p:nvSpPr>
        <p:spPr>
          <a:xfrm>
            <a:off x="494949" y="1696748"/>
            <a:ext cx="53102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원이나 타원의 중심부터 동심원을 그리며 바깥 방향으로 색상이 바뀌는 그러데이션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색상이 바뀌기 시작하는 원의 중심과 크기를 지정하고 그러데이션의 모양을 지정해야 함</a:t>
            </a:r>
            <a:r>
              <a:rPr lang="en-US" altLang="ko-KR" sz="140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4A6DA-4F17-8F55-E7FD-8821C7E8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3" y="3145682"/>
            <a:ext cx="5394123" cy="295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4C887-545F-320C-5F88-7BB88B907696}"/>
              </a:ext>
            </a:extLst>
          </p:cNvPr>
          <p:cNvSpPr txBox="1"/>
          <p:nvPr/>
        </p:nvSpPr>
        <p:spPr>
          <a:xfrm>
            <a:off x="453003" y="4113832"/>
            <a:ext cx="445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1) </a:t>
            </a:r>
            <a:r>
              <a:rPr lang="ko-KR" altLang="en-US" sz="1600" b="1"/>
              <a:t>모양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FDF1DC-33AA-A1EA-8743-B78F355024EB}"/>
              </a:ext>
            </a:extLst>
          </p:cNvPr>
          <p:cNvSpPr/>
          <p:nvPr/>
        </p:nvSpPr>
        <p:spPr>
          <a:xfrm>
            <a:off x="453004" y="4732446"/>
            <a:ext cx="61575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원형 그러데이션에서 만들어지는 모양은 </a:t>
            </a:r>
            <a:r>
              <a:rPr lang="en-US" altLang="ko-KR" sz="1400"/>
              <a:t>circle(</a:t>
            </a:r>
            <a:r>
              <a:rPr lang="ko-KR" altLang="en-US" sz="1400"/>
              <a:t>원형</a:t>
            </a:r>
            <a:r>
              <a:rPr lang="en-US" altLang="ko-KR" sz="1400"/>
              <a:t>)</a:t>
            </a:r>
            <a:r>
              <a:rPr lang="ko-KR" altLang="en-US" sz="1400"/>
              <a:t>과 </a:t>
            </a:r>
            <a:r>
              <a:rPr lang="en-US" altLang="ko-KR" sz="1400"/>
              <a:t>ellipse(</a:t>
            </a:r>
            <a:r>
              <a:rPr lang="ko-KR" altLang="en-US" sz="1400"/>
              <a:t>타원형</a:t>
            </a:r>
            <a:r>
              <a:rPr lang="en-US" altLang="ko-KR" sz="14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따로 지정하지 않으면 </a:t>
            </a:r>
            <a:r>
              <a:rPr lang="en-US" altLang="ko-KR" sz="1400"/>
              <a:t>ellipse</a:t>
            </a:r>
            <a:r>
              <a:rPr lang="ko-KR" altLang="en-US" sz="1400"/>
              <a:t>로 인식</a:t>
            </a:r>
            <a:endParaRPr lang="en-US" altLang="ko-KR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618846-A4FC-DE18-F2A6-764483B2D238}"/>
              </a:ext>
            </a:extLst>
          </p:cNvPr>
          <p:cNvSpPr/>
          <p:nvPr/>
        </p:nvSpPr>
        <p:spPr>
          <a:xfrm>
            <a:off x="6848212" y="1115736"/>
            <a:ext cx="52487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.grad1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-webkit-radial-gradient(white,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-moz-radial-gradient(white,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-o-radial-gradient(white,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radial-gradient(white,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.grad2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-webkit-radial-gradient(circle,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-moz-radial-gradient(circle,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-o-radial-gradient(circle,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radial-gradient(circle,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C88CDD-9557-F65D-2BA8-175E7C3CB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473" y="4452386"/>
            <a:ext cx="4064073" cy="14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89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8B267C-F4C5-1E41-2CCA-2933D452D3A3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8F444-B0EF-387D-4BA0-22702F1489D6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원형 그러데이션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D6CA6-23E2-273D-6C18-39A4AAD3E3F4}"/>
              </a:ext>
            </a:extLst>
          </p:cNvPr>
          <p:cNvSpPr txBox="1"/>
          <p:nvPr/>
        </p:nvSpPr>
        <p:spPr>
          <a:xfrm>
            <a:off x="494949" y="1690531"/>
            <a:ext cx="445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2) </a:t>
            </a:r>
            <a:r>
              <a:rPr lang="ko-KR" altLang="en-US" sz="1600" b="1"/>
              <a:t>위치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70FB42-592A-D80D-381D-D534B484590E}"/>
              </a:ext>
            </a:extLst>
          </p:cNvPr>
          <p:cNvSpPr/>
          <p:nvPr/>
        </p:nvSpPr>
        <p:spPr>
          <a:xfrm>
            <a:off x="494949" y="2086021"/>
            <a:ext cx="102849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그러데이션이 시작하는 원의 중심 지정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[</a:t>
            </a:r>
            <a:r>
              <a:rPr lang="ko-KR" altLang="en-US" sz="1400"/>
              <a:t>표준 구문</a:t>
            </a:r>
            <a:r>
              <a:rPr lang="en-US" altLang="ko-KR" sz="1400"/>
              <a:t>] </a:t>
            </a:r>
            <a:r>
              <a:rPr lang="ko-KR" altLang="en-US" sz="1400"/>
              <a:t>‘모양’과 ‘크기’ 속성 다음에 </a:t>
            </a:r>
            <a:r>
              <a:rPr lang="en-US" altLang="ko-KR" sz="1400"/>
              <a:t>at </a:t>
            </a:r>
            <a:r>
              <a:rPr lang="ko-KR" altLang="en-US" sz="1400"/>
              <a:t>키워드와 함께 위치 값 지정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[</a:t>
            </a:r>
            <a:r>
              <a:rPr lang="ko-KR" altLang="en-US" sz="1400"/>
              <a:t>접두사 구문</a:t>
            </a:r>
            <a:r>
              <a:rPr lang="en-US" altLang="ko-KR" sz="1400"/>
              <a:t>] at </a:t>
            </a:r>
            <a:r>
              <a:rPr lang="ko-KR" altLang="en-US" sz="1400"/>
              <a:t>키워드 없이 구문의 맨 앞에 위치 값 지정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사용할 수 있는 값 </a:t>
            </a:r>
            <a:r>
              <a:rPr lang="en-US" altLang="ko-KR" sz="1400"/>
              <a:t>: </a:t>
            </a:r>
            <a:r>
              <a:rPr lang="ko-KR" altLang="en-US" sz="1400"/>
              <a:t>키워드</a:t>
            </a:r>
            <a:r>
              <a:rPr lang="en-US" altLang="ko-KR" sz="1400"/>
              <a:t>(left, center, right </a:t>
            </a:r>
            <a:r>
              <a:rPr lang="ko-KR" altLang="en-US" sz="1400"/>
              <a:t>중 하나</a:t>
            </a:r>
            <a:r>
              <a:rPr lang="en-US" altLang="ko-KR" sz="1400"/>
              <a:t>, top, center, bottom </a:t>
            </a:r>
            <a:r>
              <a:rPr lang="ko-KR" altLang="en-US" sz="1400"/>
              <a:t>중 하나</a:t>
            </a:r>
            <a:r>
              <a:rPr lang="en-US" altLang="ko-KR" sz="1400"/>
              <a:t>)</a:t>
            </a:r>
            <a:r>
              <a:rPr lang="ko-KR" altLang="en-US" sz="1400"/>
              <a:t>나 백분율</a:t>
            </a:r>
            <a:endParaRPr lang="en-US" altLang="ko-KR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2E0FF4-4C34-5B2F-377E-4F3D47AF9DC3}"/>
              </a:ext>
            </a:extLst>
          </p:cNvPr>
          <p:cNvSpPr/>
          <p:nvPr/>
        </p:nvSpPr>
        <p:spPr>
          <a:xfrm>
            <a:off x="782973" y="3616266"/>
            <a:ext cx="56010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.grad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-webkit-radial-gradient(10%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circle,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white,blue)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-moz-radial-gradient(10%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circle,white,blue)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-o-radial-gradient(10%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circle,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white,blue)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radial-gradient(circle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10%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10%,white,blue)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46D2F9-76AC-8E17-E61B-20DB51AE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05" y="3777977"/>
            <a:ext cx="2553923" cy="15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6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8B267C-F4C5-1E41-2CCA-2933D452D3A3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BE867-6FF8-8BDB-02EE-C32B37E7D3B8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원형 그러데이션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2746C-70C9-7EEB-02CB-E74B84744257}"/>
              </a:ext>
            </a:extLst>
          </p:cNvPr>
          <p:cNvSpPr txBox="1"/>
          <p:nvPr/>
        </p:nvSpPr>
        <p:spPr>
          <a:xfrm>
            <a:off x="494949" y="1690531"/>
            <a:ext cx="445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3) </a:t>
            </a:r>
            <a:r>
              <a:rPr lang="ko-KR" altLang="en-US" sz="1600" b="1"/>
              <a:t>크기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58C027-83B1-30EF-6515-FDA2D6E172F8}"/>
              </a:ext>
            </a:extLst>
          </p:cNvPr>
          <p:cNvSpPr/>
          <p:nvPr/>
        </p:nvSpPr>
        <p:spPr>
          <a:xfrm>
            <a:off x="494949" y="2086021"/>
            <a:ext cx="1028490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그러데이션 원의 크기 지정</a:t>
            </a:r>
            <a:endParaRPr lang="en-US" altLang="ko-KR" sz="14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8B1EFAF-703E-1B6C-430B-A6EE5290F11A}"/>
              </a:ext>
            </a:extLst>
          </p:cNvPr>
          <p:cNvGraphicFramePr>
            <a:graphicFrameLocks noGrp="1"/>
          </p:cNvGraphicFramePr>
          <p:nvPr/>
        </p:nvGraphicFramePr>
        <p:xfrm>
          <a:off x="369407" y="2667030"/>
          <a:ext cx="5754846" cy="3597288"/>
        </p:xfrm>
        <a:graphic>
          <a:graphicData uri="http://schemas.openxmlformats.org/drawingml/2006/table">
            <a:tbl>
              <a:tblPr firstRow="1" bandRow="1"/>
              <a:tblGrid>
                <a:gridCol w="1433994">
                  <a:extLst>
                    <a:ext uri="{9D8B030D-6E8A-4147-A177-3AD203B41FA5}">
                      <a16:colId xmlns:a16="http://schemas.microsoft.com/office/drawing/2014/main" val="1121857718"/>
                    </a:ext>
                  </a:extLst>
                </a:gridCol>
                <a:gridCol w="2632135">
                  <a:extLst>
                    <a:ext uri="{9D8B030D-6E8A-4147-A177-3AD203B41FA5}">
                      <a16:colId xmlns:a16="http://schemas.microsoft.com/office/drawing/2014/main" val="1417436534"/>
                    </a:ext>
                  </a:extLst>
                </a:gridCol>
                <a:gridCol w="1688717">
                  <a:extLst>
                    <a:ext uri="{9D8B030D-6E8A-4147-A177-3AD203B41FA5}">
                      <a16:colId xmlns:a16="http://schemas.microsoft.com/office/drawing/2014/main" val="3740574131"/>
                    </a:ext>
                  </a:extLst>
                </a:gridCol>
              </a:tblGrid>
              <a:tr h="449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속성 값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035979"/>
                  </a:ext>
                </a:extLst>
              </a:tr>
              <a:tr h="15624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closest-side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[</a:t>
                      </a:r>
                      <a:r>
                        <a:rPr lang="ko-KR" altLang="en-US" sz="1400"/>
                        <a:t>원</a:t>
                      </a:r>
                      <a:r>
                        <a:rPr lang="en-US" altLang="ko-KR" sz="1400"/>
                        <a:t>] </a:t>
                      </a:r>
                      <a:r>
                        <a:rPr lang="ko-KR" altLang="en-US" sz="1400"/>
                        <a:t>그러데이션 가장자리가 그러데이션 중심에서 가장 가까운 요소의 모서리와 만남</a:t>
                      </a:r>
                      <a:endParaRPr lang="en-US" altLang="ko-KR" sz="1400"/>
                    </a:p>
                    <a:p>
                      <a:pPr latinLnBrk="1"/>
                      <a:r>
                        <a:rPr lang="en-US" altLang="ko-KR" sz="1400"/>
                        <a:t>[</a:t>
                      </a:r>
                      <a:r>
                        <a:rPr lang="ko-KR" altLang="en-US" sz="1400"/>
                        <a:t>타원</a:t>
                      </a:r>
                      <a:r>
                        <a:rPr lang="en-US" altLang="ko-KR" sz="1400"/>
                        <a:t>] </a:t>
                      </a:r>
                      <a:r>
                        <a:rPr lang="ko-KR" altLang="en-US" sz="1400"/>
                        <a:t>그러데이션 중심에서 가장 가까운 요소의 수평축이나</a:t>
                      </a:r>
                    </a:p>
                    <a:p>
                      <a:pPr latinLnBrk="1"/>
                      <a:r>
                        <a:rPr lang="ko-KR" altLang="en-US" sz="1400"/>
                        <a:t>수직축과 만남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08307"/>
                  </a:ext>
                </a:extLst>
              </a:tr>
              <a:tr h="1092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closest-corner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그러데이션 가장자리가 그러데이션 중심에서 가장 가까운 요소의 코너에 닿도록 함</a:t>
                      </a:r>
                      <a:endParaRPr lang="en-US" altLang="ko-KR" sz="1400"/>
                    </a:p>
                    <a:p>
                      <a:pPr latinLnBrk="1"/>
                      <a:endParaRPr lang="en-US" altLang="ko-KR" sz="1400"/>
                    </a:p>
                    <a:p>
                      <a:pPr latinLnBrk="1"/>
                      <a:endParaRPr lang="en-US" altLang="ko-KR" sz="1400"/>
                    </a:p>
                    <a:p>
                      <a:pPr latinLnBrk="1"/>
                      <a:endParaRPr lang="en-US" altLang="ko-KR" sz="1400"/>
                    </a:p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79645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17716BA-2768-0654-834C-2F428B8BFF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11" y="3132455"/>
            <a:ext cx="1128395" cy="11481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600336C-1D34-96C2-220C-0CE3BCF13E96}"/>
              </a:ext>
            </a:extLst>
          </p:cNvPr>
          <p:cNvGraphicFramePr>
            <a:graphicFrameLocks noGrp="1"/>
          </p:cNvGraphicFramePr>
          <p:nvPr/>
        </p:nvGraphicFramePr>
        <p:xfrm>
          <a:off x="6274965" y="2667030"/>
          <a:ext cx="5754846" cy="3542912"/>
        </p:xfrm>
        <a:graphic>
          <a:graphicData uri="http://schemas.openxmlformats.org/drawingml/2006/table">
            <a:tbl>
              <a:tblPr firstRow="1" bandRow="1"/>
              <a:tblGrid>
                <a:gridCol w="1433994">
                  <a:extLst>
                    <a:ext uri="{9D8B030D-6E8A-4147-A177-3AD203B41FA5}">
                      <a16:colId xmlns:a16="http://schemas.microsoft.com/office/drawing/2014/main" val="1121857718"/>
                    </a:ext>
                  </a:extLst>
                </a:gridCol>
                <a:gridCol w="2632135">
                  <a:extLst>
                    <a:ext uri="{9D8B030D-6E8A-4147-A177-3AD203B41FA5}">
                      <a16:colId xmlns:a16="http://schemas.microsoft.com/office/drawing/2014/main" val="1417436534"/>
                    </a:ext>
                  </a:extLst>
                </a:gridCol>
                <a:gridCol w="1688717">
                  <a:extLst>
                    <a:ext uri="{9D8B030D-6E8A-4147-A177-3AD203B41FA5}">
                      <a16:colId xmlns:a16="http://schemas.microsoft.com/office/drawing/2014/main" val="3740574131"/>
                    </a:ext>
                  </a:extLst>
                </a:gridCol>
              </a:tblGrid>
              <a:tr h="437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속성 값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설명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035979"/>
                  </a:ext>
                </a:extLst>
              </a:tr>
              <a:tr h="1520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farthest-side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[</a:t>
                      </a:r>
                      <a:r>
                        <a:rPr lang="ko-KR" altLang="en-US" sz="1400"/>
                        <a:t>원</a:t>
                      </a:r>
                      <a:r>
                        <a:rPr lang="en-US" altLang="ko-KR" sz="1400"/>
                        <a:t>] </a:t>
                      </a:r>
                      <a:r>
                        <a:rPr lang="ko-KR" altLang="en-US" sz="1400"/>
                        <a:t>그러데이션 가장자리가 그러데이션 중심에서 가장 먼 모서리와 만남</a:t>
                      </a:r>
                      <a:endParaRPr lang="en-US" altLang="ko-KR" sz="1400"/>
                    </a:p>
                    <a:p>
                      <a:pPr latinLnBrk="1"/>
                      <a:r>
                        <a:rPr lang="en-US" altLang="ko-KR" sz="1400"/>
                        <a:t>[</a:t>
                      </a:r>
                      <a:r>
                        <a:rPr lang="ko-KR" altLang="en-US" sz="1400"/>
                        <a:t>타원</a:t>
                      </a:r>
                      <a:r>
                        <a:rPr lang="en-US" altLang="ko-KR" sz="1400"/>
                        <a:t>] </a:t>
                      </a:r>
                      <a:r>
                        <a:rPr lang="ko-KR" altLang="en-US" sz="1400"/>
                        <a:t>그러데이션 가장자리가 그러데이션 중심에서 가장 먼 모서리와 만남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08307"/>
                  </a:ext>
                </a:extLst>
              </a:tr>
              <a:tr h="10627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farthest-corner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그러데이션 가장자리가 그러데이션 중심에서 가장 먼 코너에 닿도록 함</a:t>
                      </a:r>
                      <a:r>
                        <a:rPr lang="en-US" altLang="ko-KR" sz="1400"/>
                        <a:t>. </a:t>
                      </a:r>
                      <a:r>
                        <a:rPr lang="ko-KR" altLang="en-US" sz="1400"/>
                        <a:t>기본값</a:t>
                      </a:r>
                      <a:r>
                        <a:rPr lang="en-US" altLang="ko-KR" sz="1400"/>
                        <a:t>.</a:t>
                      </a:r>
                    </a:p>
                    <a:p>
                      <a:pPr latinLnBrk="1"/>
                      <a:endParaRPr lang="en-US" altLang="ko-KR" sz="1400"/>
                    </a:p>
                    <a:p>
                      <a:pPr latinLnBrk="1"/>
                      <a:endParaRPr lang="en-US" altLang="ko-KR" sz="1400"/>
                    </a:p>
                    <a:p>
                      <a:pPr latinLnBrk="1"/>
                      <a:endParaRPr lang="en-US" altLang="ko-KR" sz="1400"/>
                    </a:p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14482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5D60C77-77D5-F16A-1DD9-B28027D3D2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66" y="4918505"/>
            <a:ext cx="1082040" cy="1111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13E723-94EA-AB94-4180-8F0E52BB7DA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55" y="3153104"/>
            <a:ext cx="1097280" cy="1106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A84532-99ED-F410-7380-5D15024546B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395" y="4918505"/>
            <a:ext cx="1031240" cy="10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8B267C-F4C5-1E41-2CCA-2933D452D3A3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DE3D74-F258-D0F1-8A36-5F50374465B7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원형 그러데이션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78022-4F3E-3A84-0461-E69E020E7ECE}"/>
              </a:ext>
            </a:extLst>
          </p:cNvPr>
          <p:cNvSpPr txBox="1"/>
          <p:nvPr/>
        </p:nvSpPr>
        <p:spPr>
          <a:xfrm>
            <a:off x="494949" y="1690531"/>
            <a:ext cx="445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4) </a:t>
            </a:r>
            <a:r>
              <a:rPr lang="ko-KR" altLang="en-US" sz="1600" b="1"/>
              <a:t>색상 중지점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F58453-6180-0D8D-D4D4-F6AEEC2DD7ED}"/>
              </a:ext>
            </a:extLst>
          </p:cNvPr>
          <p:cNvSpPr/>
          <p:nvPr/>
        </p:nvSpPr>
        <p:spPr>
          <a:xfrm>
            <a:off x="494949" y="2086021"/>
            <a:ext cx="89762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색상이 바뀌는 지점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색상만 지정할 수도 있고 색상과 함께 중지 점의 위치도 함께 지정할 수도 있음</a:t>
            </a:r>
            <a:r>
              <a:rPr lang="en-US" altLang="ko-KR" sz="140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5BA36D-4299-362C-94A0-32F369223DEE}"/>
              </a:ext>
            </a:extLst>
          </p:cNvPr>
          <p:cNvSpPr/>
          <p:nvPr/>
        </p:nvSpPr>
        <p:spPr>
          <a:xfrm>
            <a:off x="858473" y="3024113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.grad1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skyblue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-webkit-radial-gradient(red,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skyblue)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-moz-radial-gradient(red,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skyblue)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-o-radial-gradient(red,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skyblue)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radial-gradient(red,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yellow,skyblue)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.grad2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skyblue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-webkit-radial-gradient(red,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skyblue)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-moz-radial-gradient(red,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skyblue)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-o-radial-gradient(red,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skyblue)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radial-gradient(red,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20%,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skyblue)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DBE1A-9C7B-A79B-93E3-EFC8250E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473" y="3897558"/>
            <a:ext cx="4573529" cy="16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49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8B267C-F4C5-1E41-2CCA-2933D452D3A3}"/>
              </a:ext>
            </a:extLst>
          </p:cNvPr>
          <p:cNvSpPr txBox="1"/>
          <p:nvPr/>
        </p:nvSpPr>
        <p:spPr>
          <a:xfrm>
            <a:off x="306647" y="319086"/>
            <a:ext cx="6469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그러데이션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효과로 배경 꾸미기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A37B6-235C-6B03-433D-15E409FDE57A}"/>
              </a:ext>
            </a:extLst>
          </p:cNvPr>
          <p:cNvSpPr txBox="1"/>
          <p:nvPr/>
        </p:nvSpPr>
        <p:spPr>
          <a:xfrm>
            <a:off x="494949" y="1115736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그러데이션 반복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79B5CC-7710-74FA-7BCC-4C598F6F4A4D}"/>
              </a:ext>
            </a:extLst>
          </p:cNvPr>
          <p:cNvSpPr/>
          <p:nvPr/>
        </p:nvSpPr>
        <p:spPr>
          <a:xfrm>
            <a:off x="612396" y="1574292"/>
            <a:ext cx="897622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단순히 그러데이션을 반복하는 것이 아니라 </a:t>
            </a:r>
            <a:r>
              <a:rPr lang="en-US" altLang="ko-KR" sz="1400"/>
              <a:t>‘</a:t>
            </a:r>
            <a:r>
              <a:rPr lang="ko-KR" altLang="en-US" sz="1400"/>
              <a:t>패턴</a:t>
            </a:r>
            <a:r>
              <a:rPr lang="en-US" altLang="ko-KR" sz="1400"/>
              <a:t>’</a:t>
            </a:r>
            <a:r>
              <a:rPr lang="ko-KR" altLang="en-US" sz="1400"/>
              <a:t>을 만들어 반복시킴</a:t>
            </a:r>
            <a:endParaRPr lang="en-US" altLang="ko-KR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26F2F4-0DE1-518E-0833-A39FA48BE567}"/>
              </a:ext>
            </a:extLst>
          </p:cNvPr>
          <p:cNvSpPr/>
          <p:nvPr/>
        </p:nvSpPr>
        <p:spPr>
          <a:xfrm>
            <a:off x="612396" y="2307096"/>
            <a:ext cx="99835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.grad2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css3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미지원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-webkit-repeating-linear-gradient(yellow,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40px)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초기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-moz-repeating-linear-gradient(yellow,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40px)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초기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-o-repeating-linear-gradient(yellow,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40px)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초기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repeating-linear-gradient(yellow,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20px,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40px)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최신 모던 브라우저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29F4F3-6FE4-2505-D4E9-AA8361A2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61" y="4207778"/>
            <a:ext cx="4500513" cy="18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14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그레이디언트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EF0EBA7-FDA9-E64D-CA9F-83F6B7743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77" y="1268760"/>
            <a:ext cx="6261646" cy="384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44B9C7-CF0D-42F2-75C7-E28F2EC15FEB}"/>
              </a:ext>
            </a:extLst>
          </p:cNvPr>
          <p:cNvSpPr txBox="1"/>
          <p:nvPr/>
        </p:nvSpPr>
        <p:spPr>
          <a:xfrm>
            <a:off x="2061883" y="5733256"/>
            <a:ext cx="80682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http://www.colorzilla.com/gradient-editor/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Ultimate CSS Gradient Generator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왼쪽에서 원하는 형태의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생성하고 오른쪽에 생성된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복사하는 식으로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선형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이외에 원형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쉽게 생성할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730544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18A5B-70C9-0755-5B47-240D6CC5DAB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그레이디언트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CC8EF3-9F09-CD83-D312-F6737DA6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052736"/>
            <a:ext cx="5631180" cy="3467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5A49E4-6527-CE38-F604-7E82616A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3444"/>
            <a:ext cx="5631180" cy="425958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057E42A-371E-CD9D-2DAC-23961DA42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805264"/>
            <a:ext cx="40576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8">
            <a:extLst>
              <a:ext uri="{FF2B5EF4-FFF2-40B4-BE49-F238E27FC236}">
                <a16:creationId xmlns:a16="http://schemas.microsoft.com/office/drawing/2014/main" id="{07184054-274F-0E34-6F91-C60FC73038C4}"/>
              </a:ext>
            </a:extLst>
          </p:cNvPr>
          <p:cNvSpPr/>
          <p:nvPr/>
        </p:nvSpPr>
        <p:spPr>
          <a:xfrm rot="5400000">
            <a:off x="5866277" y="507469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30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테두리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71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0124" y="6542531"/>
              <a:ext cx="3663950" cy="218440"/>
            </a:xfrm>
            <a:custGeom>
              <a:avLst/>
              <a:gdLst/>
              <a:ahLst/>
              <a:cxnLst/>
              <a:rect l="l" t="t" r="r" b="b"/>
              <a:pathLst>
                <a:path w="3663950" h="218440">
                  <a:moveTo>
                    <a:pt x="3554729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6"/>
                  </a:lnTo>
                  <a:lnTo>
                    <a:pt x="8562" y="151382"/>
                  </a:lnTo>
                  <a:lnTo>
                    <a:pt x="31913" y="186018"/>
                  </a:lnTo>
                  <a:lnTo>
                    <a:pt x="66549" y="209369"/>
                  </a:lnTo>
                  <a:lnTo>
                    <a:pt x="108966" y="217932"/>
                  </a:lnTo>
                  <a:lnTo>
                    <a:pt x="3554729" y="217932"/>
                  </a:lnTo>
                  <a:lnTo>
                    <a:pt x="3597146" y="209369"/>
                  </a:lnTo>
                  <a:lnTo>
                    <a:pt x="3631782" y="186018"/>
                  </a:lnTo>
                  <a:lnTo>
                    <a:pt x="3655133" y="151382"/>
                  </a:lnTo>
                  <a:lnTo>
                    <a:pt x="3663696" y="108966"/>
                  </a:lnTo>
                  <a:lnTo>
                    <a:pt x="3655133" y="66549"/>
                  </a:lnTo>
                  <a:lnTo>
                    <a:pt x="3631782" y="31913"/>
                  </a:lnTo>
                  <a:lnTo>
                    <a:pt x="3597146" y="8562"/>
                  </a:lnTo>
                  <a:lnTo>
                    <a:pt x="3554729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80444" y="6546205"/>
            <a:ext cx="27851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85" dirty="0">
                <a:solidFill>
                  <a:srgbClr val="585858"/>
                </a:solidFill>
                <a:latin typeface="휴먼아미체"/>
                <a:cs typeface="휴먼아미체"/>
              </a:rPr>
              <a:t>컴퓨터</a:t>
            </a:r>
            <a:r>
              <a:rPr sz="1050" spc="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6136" y="1440180"/>
            <a:ext cx="3674110" cy="5417820"/>
            <a:chOff x="326136" y="1440180"/>
            <a:chExt cx="3674110" cy="54178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36" y="6541007"/>
              <a:ext cx="219455" cy="219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0536" y="6427070"/>
              <a:ext cx="519404" cy="4309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463" y="1440180"/>
              <a:ext cx="233172" cy="23317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6248" y="615947"/>
            <a:ext cx="11292840" cy="49555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테두리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>
              <a:lnSpc>
                <a:spcPts val="2840"/>
              </a:lnSpc>
              <a:spcBef>
                <a:spcPts val="1390"/>
              </a:spcBef>
            </a:pPr>
            <a:r>
              <a:rPr sz="2400" spc="765" dirty="0">
                <a:latin typeface="휴먼아미체"/>
                <a:cs typeface="휴먼아미체"/>
              </a:rPr>
              <a:t>테두리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스타일은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텍스트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못지않게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많이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사용되는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35" dirty="0">
                <a:latin typeface="휴먼아미체"/>
                <a:cs typeface="휴먼아미체"/>
              </a:rPr>
              <a:t>스타일이다</a:t>
            </a:r>
            <a:r>
              <a:rPr sz="2400" spc="63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918844" indent="-635">
              <a:lnSpc>
                <a:spcPts val="3120"/>
              </a:lnSpc>
              <a:spcBef>
                <a:spcPts val="665"/>
              </a:spcBef>
            </a:pPr>
            <a:r>
              <a:rPr sz="2400" spc="765" dirty="0">
                <a:latin typeface="휴먼아미체"/>
                <a:cs typeface="휴먼아미체"/>
              </a:rPr>
              <a:t>테두리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형태</a:t>
            </a:r>
            <a:r>
              <a:rPr sz="2400" spc="43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즉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박스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스타일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이라고도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한다</a:t>
            </a:r>
            <a:r>
              <a:rPr sz="2400" spc="42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텍스트</a:t>
            </a:r>
            <a:r>
              <a:rPr sz="2400" spc="64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등의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테두리를 </a:t>
            </a:r>
            <a:r>
              <a:rPr sz="2400" spc="819" dirty="0">
                <a:latin typeface="휴먼아미체"/>
                <a:cs typeface="휴먼아미체"/>
              </a:rPr>
              <a:t>조절할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여기에서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소개하는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border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관련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스타일을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사용하면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ts val="2735"/>
              </a:lnSpc>
            </a:pP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시트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중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여러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효과에서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자주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사용되는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속성들이다</a:t>
            </a:r>
            <a:r>
              <a:rPr sz="2400" spc="69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75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</a:pPr>
            <a:r>
              <a:rPr sz="2400" spc="765" dirty="0">
                <a:latin typeface="휴먼아미체"/>
                <a:cs typeface="휴먼아미체"/>
              </a:rPr>
              <a:t>테두리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스타일이란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텍스트나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등이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나타나는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실제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콘텐츠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영역</a:t>
            </a:r>
            <a:r>
              <a:rPr sz="2400" spc="51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상자와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콘텐츠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영역 </a:t>
            </a:r>
            <a:r>
              <a:rPr sz="2400" spc="730" dirty="0">
                <a:latin typeface="휴먼아미체"/>
                <a:cs typeface="휴먼아미체"/>
              </a:rPr>
              <a:t>사이의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5" dirty="0">
                <a:latin typeface="휴먼아미체"/>
                <a:cs typeface="휴먼아미체"/>
              </a:rPr>
              <a:t>여백</a:t>
            </a:r>
            <a:r>
              <a:rPr sz="2400" spc="105" dirty="0">
                <a:latin typeface="한컴산뜻돋움"/>
                <a:cs typeface="한컴산뜻돋움"/>
              </a:rPr>
              <a:t>(padding),</a:t>
            </a:r>
            <a:r>
              <a:rPr sz="2400" spc="-60" dirty="0">
                <a:latin typeface="한컴산뜻돋움"/>
                <a:cs typeface="한컴산뜻돋움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상자의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229" dirty="0">
                <a:latin typeface="휴먼아미체"/>
                <a:cs typeface="휴먼아미체"/>
              </a:rPr>
              <a:t>테두리선</a:t>
            </a:r>
            <a:r>
              <a:rPr sz="2400" spc="229" dirty="0">
                <a:latin typeface="한컴산뜻돋움"/>
                <a:cs typeface="한컴산뜻돋움"/>
              </a:rPr>
              <a:t>(border),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그리고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상자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주변의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10" dirty="0">
                <a:latin typeface="휴먼아미체"/>
                <a:cs typeface="휴먼아미체"/>
              </a:rPr>
              <a:t>여백</a:t>
            </a:r>
            <a:r>
              <a:rPr sz="2400" spc="110" dirty="0">
                <a:latin typeface="한컴산뜻돋움"/>
                <a:cs typeface="한컴산뜻돋움"/>
              </a:rPr>
              <a:t>(margin) </a:t>
            </a:r>
            <a:r>
              <a:rPr sz="2400" spc="844" dirty="0">
                <a:latin typeface="휴먼아미체"/>
                <a:cs typeface="휴먼아미체"/>
              </a:rPr>
              <a:t>등과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관련된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스타일이다</a:t>
            </a:r>
            <a:r>
              <a:rPr sz="2400" spc="64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콘텐츠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영역을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기준으로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해서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여백과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테두리선</a:t>
            </a:r>
            <a:r>
              <a:rPr sz="2400" spc="62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915" dirty="0">
                <a:latin typeface="휴먼아미체"/>
                <a:cs typeface="휴먼아미체"/>
              </a:rPr>
              <a:t>그리고</a:t>
            </a:r>
            <a:endParaRPr sz="2400" dirty="0">
              <a:latin typeface="휴먼아미체"/>
              <a:cs typeface="휴먼아미체"/>
            </a:endParaRPr>
          </a:p>
          <a:p>
            <a:pPr marL="431800" marR="247650">
              <a:lnSpc>
                <a:spcPct val="100000"/>
              </a:lnSpc>
            </a:pPr>
            <a:r>
              <a:rPr sz="2400" spc="685" dirty="0">
                <a:latin typeface="휴먼아미체"/>
                <a:cs typeface="휴먼아미체"/>
              </a:rPr>
              <a:t>여백의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관계를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간단히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그림으로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표현하면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같다</a:t>
            </a:r>
            <a:r>
              <a:rPr sz="2400" spc="42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그림에서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보는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것처럼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" dirty="0">
                <a:latin typeface="한컴산뜻돋움"/>
                <a:cs typeface="한컴산뜻돋움"/>
              </a:rPr>
              <a:t>padding</a:t>
            </a:r>
            <a:r>
              <a:rPr sz="2400" spc="70" dirty="0">
                <a:latin typeface="휴먼아미체"/>
                <a:cs typeface="휴먼아미체"/>
              </a:rPr>
              <a:t>과 </a:t>
            </a:r>
            <a:r>
              <a:rPr sz="2400" spc="-10" dirty="0">
                <a:latin typeface="한컴산뜻돋움"/>
                <a:cs typeface="한컴산뜻돋움"/>
              </a:rPr>
              <a:t>border,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135" dirty="0">
                <a:latin typeface="한컴산뜻돋움"/>
                <a:cs typeface="한컴산뜻돋움"/>
              </a:rPr>
              <a:t>margin</a:t>
            </a:r>
            <a:r>
              <a:rPr sz="2400" spc="135" dirty="0">
                <a:latin typeface="휴먼아미체"/>
                <a:cs typeface="휴먼아미체"/>
              </a:rPr>
              <a:t>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각각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왼쪽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오른쪽</a:t>
            </a:r>
            <a:r>
              <a:rPr sz="2400" spc="77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위와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385" dirty="0">
                <a:latin typeface="휴먼아미체"/>
                <a:cs typeface="휴먼아미체"/>
              </a:rPr>
              <a:t>아래</a:t>
            </a:r>
            <a:r>
              <a:rPr sz="2400" spc="385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이렇게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가지로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세분되어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있으며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</a:pP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방향의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스타일을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따로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설정할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4463" y="3456432"/>
            <a:ext cx="233172" cy="23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6C199A-F26C-118F-8E36-9CE745486D30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0124" y="6542531"/>
              <a:ext cx="3663950" cy="218440"/>
            </a:xfrm>
            <a:custGeom>
              <a:avLst/>
              <a:gdLst/>
              <a:ahLst/>
              <a:cxnLst/>
              <a:rect l="l" t="t" r="r" b="b"/>
              <a:pathLst>
                <a:path w="3663950" h="218440">
                  <a:moveTo>
                    <a:pt x="3554729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6"/>
                  </a:lnTo>
                  <a:lnTo>
                    <a:pt x="8562" y="151382"/>
                  </a:lnTo>
                  <a:lnTo>
                    <a:pt x="31913" y="186018"/>
                  </a:lnTo>
                  <a:lnTo>
                    <a:pt x="66549" y="209369"/>
                  </a:lnTo>
                  <a:lnTo>
                    <a:pt x="108966" y="217932"/>
                  </a:lnTo>
                  <a:lnTo>
                    <a:pt x="3554729" y="217932"/>
                  </a:lnTo>
                  <a:lnTo>
                    <a:pt x="3597146" y="209369"/>
                  </a:lnTo>
                  <a:lnTo>
                    <a:pt x="3631782" y="186018"/>
                  </a:lnTo>
                  <a:lnTo>
                    <a:pt x="3655133" y="151382"/>
                  </a:lnTo>
                  <a:lnTo>
                    <a:pt x="3663696" y="108966"/>
                  </a:lnTo>
                  <a:lnTo>
                    <a:pt x="3655133" y="66549"/>
                  </a:lnTo>
                  <a:lnTo>
                    <a:pt x="3631782" y="31913"/>
                  </a:lnTo>
                  <a:lnTo>
                    <a:pt x="3597146" y="8562"/>
                  </a:lnTo>
                  <a:lnTo>
                    <a:pt x="3554729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36" y="6541007"/>
              <a:ext cx="219455" cy="2194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0536" y="6427070"/>
              <a:ext cx="519404" cy="4309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6248" y="793036"/>
            <a:ext cx="179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테두리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>
              <a:latin typeface="나눔고딕 ExtraBold"/>
              <a:cs typeface="나눔고딕 Extra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0952" y="1146047"/>
            <a:ext cx="5106035" cy="4585970"/>
            <a:chOff x="1020952" y="1146047"/>
            <a:chExt cx="5106035" cy="4585970"/>
          </a:xfrm>
        </p:grpSpPr>
        <p:sp>
          <p:nvSpPr>
            <p:cNvPr id="10" name="object 10"/>
            <p:cNvSpPr/>
            <p:nvPr/>
          </p:nvSpPr>
          <p:spPr>
            <a:xfrm>
              <a:off x="1035557" y="2163317"/>
              <a:ext cx="5076825" cy="3278504"/>
            </a:xfrm>
            <a:custGeom>
              <a:avLst/>
              <a:gdLst/>
              <a:ahLst/>
              <a:cxnLst/>
              <a:rect l="l" t="t" r="r" b="b"/>
              <a:pathLst>
                <a:path w="5076825" h="3278504">
                  <a:moveTo>
                    <a:pt x="0" y="0"/>
                  </a:moveTo>
                  <a:lnTo>
                    <a:pt x="5076444" y="0"/>
                  </a:lnTo>
                  <a:lnTo>
                    <a:pt x="5076444" y="3278124"/>
                  </a:lnTo>
                  <a:lnTo>
                    <a:pt x="0" y="3278124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00" y="2585719"/>
              <a:ext cx="4239895" cy="2438400"/>
            </a:xfrm>
            <a:custGeom>
              <a:avLst/>
              <a:gdLst/>
              <a:ahLst/>
              <a:cxnLst/>
              <a:rect l="l" t="t" r="r" b="b"/>
              <a:pathLst>
                <a:path w="4239895" h="2438400">
                  <a:moveTo>
                    <a:pt x="4239768" y="0"/>
                  </a:moveTo>
                  <a:lnTo>
                    <a:pt x="0" y="0"/>
                  </a:lnTo>
                  <a:lnTo>
                    <a:pt x="0" y="166370"/>
                  </a:lnTo>
                  <a:lnTo>
                    <a:pt x="0" y="2272030"/>
                  </a:lnTo>
                  <a:lnTo>
                    <a:pt x="0" y="2438400"/>
                  </a:lnTo>
                  <a:lnTo>
                    <a:pt x="4239768" y="2438400"/>
                  </a:lnTo>
                  <a:lnTo>
                    <a:pt x="4239768" y="2272652"/>
                  </a:lnTo>
                  <a:lnTo>
                    <a:pt x="4239768" y="2272030"/>
                  </a:lnTo>
                  <a:lnTo>
                    <a:pt x="4239768" y="166751"/>
                  </a:lnTo>
                  <a:lnTo>
                    <a:pt x="4073525" y="166751"/>
                  </a:lnTo>
                  <a:lnTo>
                    <a:pt x="4073525" y="2272030"/>
                  </a:lnTo>
                  <a:lnTo>
                    <a:pt x="166255" y="2272030"/>
                  </a:lnTo>
                  <a:lnTo>
                    <a:pt x="166255" y="166370"/>
                  </a:lnTo>
                  <a:lnTo>
                    <a:pt x="4239768" y="166370"/>
                  </a:lnTo>
                  <a:lnTo>
                    <a:pt x="4239768" y="0"/>
                  </a:lnTo>
                  <a:close/>
                </a:path>
              </a:pathLst>
            </a:custGeom>
            <a:solidFill>
              <a:srgbClr val="A1AA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9806" y="1356359"/>
              <a:ext cx="233679" cy="1051560"/>
            </a:xfrm>
            <a:custGeom>
              <a:avLst/>
              <a:gdLst/>
              <a:ahLst/>
              <a:cxnLst/>
              <a:rect l="l" t="t" r="r" b="b"/>
              <a:pathLst>
                <a:path w="233679" h="1051560">
                  <a:moveTo>
                    <a:pt x="174878" y="0"/>
                  </a:moveTo>
                  <a:lnTo>
                    <a:pt x="58292" y="0"/>
                  </a:lnTo>
                  <a:lnTo>
                    <a:pt x="58292" y="934974"/>
                  </a:lnTo>
                  <a:lnTo>
                    <a:pt x="0" y="934974"/>
                  </a:lnTo>
                  <a:lnTo>
                    <a:pt x="116585" y="1051560"/>
                  </a:lnTo>
                  <a:lnTo>
                    <a:pt x="233171" y="934974"/>
                  </a:lnTo>
                  <a:lnTo>
                    <a:pt x="174878" y="934974"/>
                  </a:lnTo>
                  <a:lnTo>
                    <a:pt x="174878" y="0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087" y="1190243"/>
              <a:ext cx="175260" cy="1752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4568" y="1146047"/>
              <a:ext cx="248411" cy="2484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67484" y="1691639"/>
              <a:ext cx="3138170" cy="4040504"/>
            </a:xfrm>
            <a:custGeom>
              <a:avLst/>
              <a:gdLst/>
              <a:ahLst/>
              <a:cxnLst/>
              <a:rect l="l" t="t" r="r" b="b"/>
              <a:pathLst>
                <a:path w="3138170" h="4040504">
                  <a:moveTo>
                    <a:pt x="2759964" y="3865245"/>
                  </a:moveTo>
                  <a:lnTo>
                    <a:pt x="116586" y="3865245"/>
                  </a:lnTo>
                  <a:lnTo>
                    <a:pt x="116586" y="3806952"/>
                  </a:lnTo>
                  <a:lnTo>
                    <a:pt x="0" y="3923538"/>
                  </a:lnTo>
                  <a:lnTo>
                    <a:pt x="116586" y="4040124"/>
                  </a:lnTo>
                  <a:lnTo>
                    <a:pt x="116586" y="3981831"/>
                  </a:lnTo>
                  <a:lnTo>
                    <a:pt x="2759964" y="3981831"/>
                  </a:lnTo>
                  <a:lnTo>
                    <a:pt x="2759964" y="3865245"/>
                  </a:lnTo>
                  <a:close/>
                </a:path>
                <a:path w="3138170" h="4040504">
                  <a:moveTo>
                    <a:pt x="3137916" y="935736"/>
                  </a:moveTo>
                  <a:lnTo>
                    <a:pt x="3079242" y="935736"/>
                  </a:lnTo>
                  <a:lnTo>
                    <a:pt x="3079242" y="0"/>
                  </a:lnTo>
                  <a:lnTo>
                    <a:pt x="2961894" y="0"/>
                  </a:lnTo>
                  <a:lnTo>
                    <a:pt x="2961894" y="935736"/>
                  </a:lnTo>
                  <a:lnTo>
                    <a:pt x="2903220" y="935736"/>
                  </a:lnTo>
                  <a:lnTo>
                    <a:pt x="3020568" y="1053084"/>
                  </a:lnTo>
                  <a:lnTo>
                    <a:pt x="3137916" y="935736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507" y="1527047"/>
              <a:ext cx="175260" cy="1752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6987" y="1482851"/>
              <a:ext cx="248411" cy="2468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83124" y="2031491"/>
              <a:ext cx="234950" cy="1053465"/>
            </a:xfrm>
            <a:custGeom>
              <a:avLst/>
              <a:gdLst/>
              <a:ahLst/>
              <a:cxnLst/>
              <a:rect l="l" t="t" r="r" b="b"/>
              <a:pathLst>
                <a:path w="234950" h="1053464">
                  <a:moveTo>
                    <a:pt x="176022" y="0"/>
                  </a:moveTo>
                  <a:lnTo>
                    <a:pt x="58674" y="0"/>
                  </a:lnTo>
                  <a:lnTo>
                    <a:pt x="58674" y="935736"/>
                  </a:lnTo>
                  <a:lnTo>
                    <a:pt x="0" y="935736"/>
                  </a:lnTo>
                  <a:lnTo>
                    <a:pt x="117348" y="1053084"/>
                  </a:lnTo>
                  <a:lnTo>
                    <a:pt x="234696" y="935736"/>
                  </a:lnTo>
                  <a:lnTo>
                    <a:pt x="176022" y="935736"/>
                  </a:lnTo>
                  <a:lnTo>
                    <a:pt x="176022" y="0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9927" y="1866899"/>
              <a:ext cx="175260" cy="1752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69407" y="1822703"/>
              <a:ext cx="248411" cy="2484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817225" y="1043030"/>
            <a:ext cx="1599565" cy="100965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0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Margin</a:t>
            </a:r>
            <a:endParaRPr sz="2000">
              <a:latin typeface="한컴산뜻돋움"/>
              <a:cs typeface="한컴산뜻돋움"/>
            </a:endParaRPr>
          </a:p>
          <a:p>
            <a:pPr marL="312420">
              <a:lnSpc>
                <a:spcPts val="2320"/>
              </a:lnSpc>
              <a:spcBef>
                <a:spcPts val="355"/>
              </a:spcBef>
            </a:pPr>
            <a:r>
              <a:rPr sz="20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Border</a:t>
            </a:r>
            <a:endParaRPr sz="2000">
              <a:latin typeface="한컴산뜻돋움"/>
              <a:cs typeface="한컴산뜻돋움"/>
            </a:endParaRPr>
          </a:p>
          <a:p>
            <a:pPr marL="639445">
              <a:lnSpc>
                <a:spcPts val="2320"/>
              </a:lnSpc>
            </a:pPr>
            <a:r>
              <a:rPr sz="20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Padding</a:t>
            </a:r>
            <a:endParaRPr sz="2000">
              <a:latin typeface="한컴산뜻돋움"/>
              <a:cs typeface="한컴산뜻돋움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59408" y="5498591"/>
            <a:ext cx="4349750" cy="680085"/>
          </a:xfrm>
          <a:custGeom>
            <a:avLst/>
            <a:gdLst/>
            <a:ahLst/>
            <a:cxnLst/>
            <a:rect l="l" t="t" r="r" b="b"/>
            <a:pathLst>
              <a:path w="4349750" h="680085">
                <a:moveTo>
                  <a:pt x="3773424" y="116586"/>
                </a:moveTo>
                <a:lnTo>
                  <a:pt x="3656838" y="0"/>
                </a:lnTo>
                <a:lnTo>
                  <a:pt x="3656838" y="58293"/>
                </a:lnTo>
                <a:lnTo>
                  <a:pt x="1013460" y="58293"/>
                </a:lnTo>
                <a:lnTo>
                  <a:pt x="1013460" y="174879"/>
                </a:lnTo>
                <a:lnTo>
                  <a:pt x="3656838" y="174879"/>
                </a:lnTo>
                <a:lnTo>
                  <a:pt x="3656838" y="233172"/>
                </a:lnTo>
                <a:lnTo>
                  <a:pt x="3773424" y="116586"/>
                </a:lnTo>
                <a:close/>
              </a:path>
              <a:path w="4349750" h="680085">
                <a:moveTo>
                  <a:pt x="4349496" y="563130"/>
                </a:moveTo>
                <a:lnTo>
                  <a:pt x="4232910" y="446544"/>
                </a:lnTo>
                <a:lnTo>
                  <a:pt x="4232910" y="504837"/>
                </a:lnTo>
                <a:lnTo>
                  <a:pt x="2759964" y="504837"/>
                </a:lnTo>
                <a:lnTo>
                  <a:pt x="116586" y="504825"/>
                </a:lnTo>
                <a:lnTo>
                  <a:pt x="116586" y="446532"/>
                </a:lnTo>
                <a:lnTo>
                  <a:pt x="0" y="563118"/>
                </a:lnTo>
                <a:lnTo>
                  <a:pt x="116586" y="679704"/>
                </a:lnTo>
                <a:lnTo>
                  <a:pt x="116586" y="621411"/>
                </a:lnTo>
                <a:lnTo>
                  <a:pt x="1589532" y="621411"/>
                </a:lnTo>
                <a:lnTo>
                  <a:pt x="4232910" y="621423"/>
                </a:lnTo>
                <a:lnTo>
                  <a:pt x="4232910" y="679716"/>
                </a:lnTo>
                <a:lnTo>
                  <a:pt x="4349496" y="563130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0444" y="5478608"/>
            <a:ext cx="3797300" cy="125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5665" marR="5080">
              <a:lnSpc>
                <a:spcPct val="157400"/>
              </a:lnSpc>
              <a:spcBef>
                <a:spcPts val="100"/>
              </a:spcBef>
            </a:pPr>
            <a:r>
              <a:rPr sz="20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Content</a:t>
            </a:r>
            <a:r>
              <a:rPr sz="2000" spc="-10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width Visible</a:t>
            </a:r>
            <a:r>
              <a:rPr sz="2000" spc="-9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width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85" dirty="0">
                <a:solidFill>
                  <a:srgbClr val="585858"/>
                </a:solidFill>
                <a:latin typeface="휴먼아미체"/>
                <a:cs typeface="휴먼아미체"/>
              </a:rPr>
              <a:t>컴퓨터</a:t>
            </a:r>
            <a:r>
              <a:rPr sz="1050" spc="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0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5955" y="2985590"/>
            <a:ext cx="390779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marR="289560" algn="just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Lorem</a:t>
            </a:r>
            <a:r>
              <a:rPr sz="2000" spc="-10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ipsum</a:t>
            </a:r>
            <a:r>
              <a:rPr sz="2000" spc="-10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dolor</a:t>
            </a:r>
            <a:r>
              <a:rPr sz="2000" spc="32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sit</a:t>
            </a:r>
            <a:r>
              <a:rPr sz="2000" spc="-11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amet </a:t>
            </a:r>
            <a:r>
              <a:rPr sz="20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consectetuer</a:t>
            </a:r>
            <a:r>
              <a:rPr sz="2000" spc="-11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adipiscing</a:t>
            </a:r>
            <a:r>
              <a:rPr sz="2000" spc="37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elit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sed</a:t>
            </a:r>
            <a:r>
              <a:rPr sz="2000" spc="125" dirty="0">
                <a:solidFill>
                  <a:srgbClr val="404040"/>
                </a:solidFill>
                <a:latin typeface="한컴산뜻돋움"/>
                <a:cs typeface="한컴산뜻돋움"/>
              </a:rPr>
              <a:t> 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diam</a:t>
            </a:r>
            <a:r>
              <a:rPr sz="2000" spc="125" dirty="0">
                <a:solidFill>
                  <a:srgbClr val="404040"/>
                </a:solidFill>
                <a:latin typeface="한컴산뜻돋움"/>
                <a:cs typeface="한컴산뜻돋움"/>
              </a:rPr>
              <a:t> 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nonummy</a:t>
            </a:r>
            <a:r>
              <a:rPr sz="2000" spc="350" dirty="0">
                <a:solidFill>
                  <a:srgbClr val="404040"/>
                </a:solidFill>
                <a:latin typeface="한컴산뜻돋움"/>
                <a:cs typeface="한컴산뜻돋움"/>
              </a:rPr>
              <a:t>  </a:t>
            </a:r>
            <a:r>
              <a:rPr sz="20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nibh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euismod</a:t>
            </a:r>
            <a:r>
              <a:rPr sz="2000" spc="-11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tincidunt</a:t>
            </a:r>
            <a:r>
              <a:rPr sz="2000" spc="-12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ut</a:t>
            </a:r>
            <a:r>
              <a:rPr sz="2000" spc="-8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laoreet </a:t>
            </a:r>
            <a:r>
              <a:rPr sz="20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Dolore</a:t>
            </a:r>
            <a:r>
              <a:rPr sz="2000" spc="-12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magna</a:t>
            </a:r>
            <a:r>
              <a:rPr sz="2000" spc="32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404040"/>
                </a:solidFill>
                <a:latin typeface="한컴산뜻돋움"/>
                <a:cs typeface="한컴산뜻돋움"/>
              </a:rPr>
              <a:t>aliquam</a:t>
            </a:r>
            <a:r>
              <a:rPr sz="2000" spc="32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erat</a:t>
            </a:r>
            <a:endParaRPr sz="2000">
              <a:latin typeface="한컴산뜻돋움"/>
              <a:cs typeface="한컴산뜻돋움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236714" y="1876805"/>
            <a:ext cx="3878579" cy="3914140"/>
            <a:chOff x="7236714" y="1876805"/>
            <a:chExt cx="3878579" cy="3914140"/>
          </a:xfrm>
        </p:grpSpPr>
        <p:sp>
          <p:nvSpPr>
            <p:cNvPr id="26" name="object 26"/>
            <p:cNvSpPr/>
            <p:nvPr/>
          </p:nvSpPr>
          <p:spPr>
            <a:xfrm>
              <a:off x="7236714" y="1876805"/>
              <a:ext cx="3878579" cy="3914140"/>
            </a:xfrm>
            <a:custGeom>
              <a:avLst/>
              <a:gdLst/>
              <a:ahLst/>
              <a:cxnLst/>
              <a:rect l="l" t="t" r="r" b="b"/>
              <a:pathLst>
                <a:path w="3878579" h="3914140">
                  <a:moveTo>
                    <a:pt x="3878579" y="0"/>
                  </a:moveTo>
                  <a:lnTo>
                    <a:pt x="0" y="0"/>
                  </a:lnTo>
                  <a:lnTo>
                    <a:pt x="0" y="3913632"/>
                  </a:lnTo>
                  <a:lnTo>
                    <a:pt x="3878579" y="3913632"/>
                  </a:lnTo>
                  <a:lnTo>
                    <a:pt x="38785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50658" y="2184653"/>
              <a:ext cx="3251200" cy="3272154"/>
            </a:xfrm>
            <a:custGeom>
              <a:avLst/>
              <a:gdLst/>
              <a:ahLst/>
              <a:cxnLst/>
              <a:rect l="l" t="t" r="r" b="b"/>
              <a:pathLst>
                <a:path w="3251200" h="3272154">
                  <a:moveTo>
                    <a:pt x="3250692" y="0"/>
                  </a:moveTo>
                  <a:lnTo>
                    <a:pt x="0" y="0"/>
                  </a:lnTo>
                  <a:lnTo>
                    <a:pt x="0" y="3272028"/>
                  </a:lnTo>
                  <a:lnTo>
                    <a:pt x="3250692" y="3272028"/>
                  </a:lnTo>
                  <a:lnTo>
                    <a:pt x="3250692" y="0"/>
                  </a:lnTo>
                  <a:close/>
                </a:path>
              </a:pathLst>
            </a:custGeom>
            <a:solidFill>
              <a:srgbClr val="9FC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4443" y="3134867"/>
              <a:ext cx="2084831" cy="5852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8452" y="3198876"/>
              <a:ext cx="1385314" cy="4571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9447" y="3198876"/>
              <a:ext cx="393191" cy="457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18320" y="3198875"/>
              <a:ext cx="726947" cy="45719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928609" y="2565654"/>
            <a:ext cx="2493645" cy="2494915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905"/>
              </a:spcBef>
            </a:pPr>
            <a:r>
              <a:rPr sz="16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width</a:t>
            </a:r>
            <a:endParaRPr sz="16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한컴산뜻돋움"/>
              <a:cs typeface="한컴산뜻돋움"/>
            </a:endParaRPr>
          </a:p>
          <a:p>
            <a:pPr marL="388620">
              <a:lnSpc>
                <a:spcPct val="100000"/>
              </a:lnSpc>
            </a:pPr>
            <a:r>
              <a:rPr sz="1600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Background-</a:t>
            </a:r>
            <a:r>
              <a:rPr sz="1600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color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50657" y="2184654"/>
            <a:ext cx="3251200" cy="3272154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530"/>
              </a:spcBef>
            </a:pPr>
            <a:r>
              <a:rPr sz="16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padding-</a:t>
            </a:r>
            <a:r>
              <a:rPr sz="16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top</a:t>
            </a:r>
            <a:endParaRPr sz="16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한컴산뜻돋움"/>
              <a:cs typeface="한컴산뜻돋움"/>
            </a:endParaRPr>
          </a:p>
          <a:p>
            <a:pPr marL="37465" algn="ctr">
              <a:lnSpc>
                <a:spcPct val="100000"/>
              </a:lnSpc>
            </a:pPr>
            <a:r>
              <a:rPr sz="16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padding-</a:t>
            </a:r>
            <a:r>
              <a:rPr sz="16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bottom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36714" y="1876805"/>
            <a:ext cx="3878579" cy="3914140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border-top</a:t>
            </a:r>
            <a:endParaRPr sz="16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한컴산뜻돋움"/>
              <a:cs typeface="한컴산뜻돋움"/>
            </a:endParaRPr>
          </a:p>
          <a:p>
            <a:pPr marL="40005" algn="ctr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border-</a:t>
            </a:r>
            <a:r>
              <a:rPr sz="16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bottom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38950" y="1466850"/>
            <a:ext cx="4674235" cy="4701540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46355" algn="ctr">
              <a:lnSpc>
                <a:spcPct val="100000"/>
              </a:lnSpc>
              <a:spcBef>
                <a:spcPts val="330"/>
              </a:spcBef>
            </a:pPr>
            <a:r>
              <a:rPr sz="16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margin-top</a:t>
            </a:r>
            <a:endParaRPr sz="16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550">
              <a:latin typeface="한컴산뜻돋움"/>
              <a:cs typeface="한컴산뜻돋움"/>
            </a:endParaRPr>
          </a:p>
          <a:p>
            <a:pPr marR="22860" algn="ctr">
              <a:lnSpc>
                <a:spcPct val="100000"/>
              </a:lnSpc>
            </a:pPr>
            <a:r>
              <a:rPr sz="16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margin-</a:t>
            </a:r>
            <a:r>
              <a:rPr sz="16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bottom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75979" y="3271992"/>
            <a:ext cx="1351280" cy="1140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60960" algn="ctr">
              <a:lnSpc>
                <a:spcPts val="1775"/>
              </a:lnSpc>
            </a:pPr>
            <a:r>
              <a:rPr sz="16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margin-</a:t>
            </a:r>
            <a:r>
              <a:rPr sz="16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lift</a:t>
            </a:r>
            <a:endParaRPr sz="1600">
              <a:latin typeface="한컴산뜻돋움"/>
              <a:cs typeface="한컴산뜻돋움"/>
            </a:endParaRPr>
          </a:p>
          <a:p>
            <a:pPr marL="12700" marR="5080" indent="60325" algn="ctr">
              <a:lnSpc>
                <a:spcPct val="146000"/>
              </a:lnSpc>
              <a:spcBef>
                <a:spcPts val="190"/>
              </a:spcBef>
            </a:pPr>
            <a:r>
              <a:rPr sz="16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border-</a:t>
            </a:r>
            <a:r>
              <a:rPr sz="16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lift padding-lift </a:t>
            </a:r>
            <a:r>
              <a:rPr sz="16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height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498647" y="3152868"/>
            <a:ext cx="963294" cy="13398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94615">
              <a:lnSpc>
                <a:spcPts val="1775"/>
              </a:lnSpc>
            </a:pPr>
            <a:r>
              <a:rPr sz="16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margin-</a:t>
            </a:r>
            <a:r>
              <a:rPr sz="16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right</a:t>
            </a:r>
            <a:endParaRPr sz="1600">
              <a:latin typeface="한컴산뜻돋움"/>
              <a:cs typeface="한컴산뜻돋움"/>
            </a:endParaRPr>
          </a:p>
          <a:p>
            <a:pPr marL="12700" marR="5080" indent="100330">
              <a:lnSpc>
                <a:spcPct val="140800"/>
              </a:lnSpc>
              <a:spcBef>
                <a:spcPts val="140"/>
              </a:spcBef>
            </a:pPr>
            <a:r>
              <a:rPr sz="16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border-</a:t>
            </a:r>
            <a:r>
              <a:rPr sz="16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right </a:t>
            </a:r>
            <a:r>
              <a:rPr sz="16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padding-</a:t>
            </a:r>
            <a:r>
              <a:rPr sz="16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right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5F2A2A-7FB2-6784-DDDE-C113E3429C7B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en-US" sz="5000" dirty="0">
                <a:solidFill>
                  <a:schemeClr val="bg1"/>
                </a:solidFill>
              </a:rPr>
              <a:t>CSS</a:t>
            </a:r>
            <a:r>
              <a:rPr lang="ko-KR" altLang="en-US" sz="5000" dirty="0">
                <a:solidFill>
                  <a:schemeClr val="bg1"/>
                </a:solidFill>
              </a:rPr>
              <a:t>배경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098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55214" y="2306573"/>
              <a:ext cx="6539865" cy="3096895"/>
            </a:xfrm>
            <a:custGeom>
              <a:avLst/>
              <a:gdLst/>
              <a:ahLst/>
              <a:cxnLst/>
              <a:rect l="l" t="t" r="r" b="b"/>
              <a:pathLst>
                <a:path w="6539865" h="3096895">
                  <a:moveTo>
                    <a:pt x="6539484" y="0"/>
                  </a:moveTo>
                  <a:lnTo>
                    <a:pt x="0" y="0"/>
                  </a:lnTo>
                  <a:lnTo>
                    <a:pt x="0" y="3096768"/>
                  </a:lnTo>
                  <a:lnTo>
                    <a:pt x="6539484" y="3096768"/>
                  </a:lnTo>
                  <a:lnTo>
                    <a:pt x="6539484" y="0"/>
                  </a:lnTo>
                  <a:close/>
                </a:path>
              </a:pathLst>
            </a:custGeom>
            <a:solidFill>
              <a:srgbClr val="FFF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0124" y="6542531"/>
              <a:ext cx="3663950" cy="218440"/>
            </a:xfrm>
            <a:custGeom>
              <a:avLst/>
              <a:gdLst/>
              <a:ahLst/>
              <a:cxnLst/>
              <a:rect l="l" t="t" r="r" b="b"/>
              <a:pathLst>
                <a:path w="3663950" h="218440">
                  <a:moveTo>
                    <a:pt x="3554729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6"/>
                  </a:lnTo>
                  <a:lnTo>
                    <a:pt x="8562" y="151382"/>
                  </a:lnTo>
                  <a:lnTo>
                    <a:pt x="31913" y="186018"/>
                  </a:lnTo>
                  <a:lnTo>
                    <a:pt x="66549" y="209369"/>
                  </a:lnTo>
                  <a:lnTo>
                    <a:pt x="108966" y="217932"/>
                  </a:lnTo>
                  <a:lnTo>
                    <a:pt x="3554729" y="217932"/>
                  </a:lnTo>
                  <a:lnTo>
                    <a:pt x="3597146" y="209369"/>
                  </a:lnTo>
                  <a:lnTo>
                    <a:pt x="3631782" y="186018"/>
                  </a:lnTo>
                  <a:lnTo>
                    <a:pt x="3655133" y="151382"/>
                  </a:lnTo>
                  <a:lnTo>
                    <a:pt x="3663696" y="108966"/>
                  </a:lnTo>
                  <a:lnTo>
                    <a:pt x="3655133" y="66549"/>
                  </a:lnTo>
                  <a:lnTo>
                    <a:pt x="3631782" y="31913"/>
                  </a:lnTo>
                  <a:lnTo>
                    <a:pt x="3597146" y="8562"/>
                  </a:lnTo>
                  <a:lnTo>
                    <a:pt x="3554729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80444" y="6546205"/>
            <a:ext cx="27851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85" dirty="0">
                <a:solidFill>
                  <a:srgbClr val="585858"/>
                </a:solidFill>
                <a:latin typeface="휴먼아미체"/>
                <a:cs typeface="휴먼아미체"/>
              </a:rPr>
              <a:t>컴퓨터</a:t>
            </a:r>
            <a:r>
              <a:rPr sz="1050" spc="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6136" y="6427070"/>
            <a:ext cx="3674110" cy="431165"/>
            <a:chOff x="326136" y="6427070"/>
            <a:chExt cx="3674110" cy="4311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36" y="6541007"/>
              <a:ext cx="219455" cy="2194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0536" y="6427070"/>
              <a:ext cx="519404" cy="43092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6248" y="793036"/>
            <a:ext cx="179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테두리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>
              <a:latin typeface="나눔고딕 ExtraBold"/>
              <a:cs typeface="나눔고딕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7910" y="1777745"/>
            <a:ext cx="7620000" cy="4144010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Times New Roman"/>
              <a:cs typeface="Times New Roman"/>
            </a:endParaRPr>
          </a:p>
          <a:p>
            <a:pPr marL="72834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Margin</a:t>
            </a:r>
            <a:endParaRPr sz="2000">
              <a:latin typeface="한컴산뜻돋움"/>
              <a:cs typeface="한컴산뜻돋움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05378" y="2864357"/>
            <a:ext cx="5434965" cy="1986280"/>
            <a:chOff x="3405378" y="2864357"/>
            <a:chExt cx="5434965" cy="1986280"/>
          </a:xfrm>
        </p:grpSpPr>
        <p:sp>
          <p:nvSpPr>
            <p:cNvPr id="14" name="object 14"/>
            <p:cNvSpPr/>
            <p:nvPr/>
          </p:nvSpPr>
          <p:spPr>
            <a:xfrm>
              <a:off x="3405378" y="2864357"/>
              <a:ext cx="5434965" cy="1986280"/>
            </a:xfrm>
            <a:custGeom>
              <a:avLst/>
              <a:gdLst/>
              <a:ahLst/>
              <a:cxnLst/>
              <a:rect l="l" t="t" r="r" b="b"/>
              <a:pathLst>
                <a:path w="5434965" h="1986279">
                  <a:moveTo>
                    <a:pt x="5434583" y="0"/>
                  </a:moveTo>
                  <a:lnTo>
                    <a:pt x="0" y="0"/>
                  </a:lnTo>
                  <a:lnTo>
                    <a:pt x="0" y="1985772"/>
                  </a:lnTo>
                  <a:lnTo>
                    <a:pt x="5434583" y="1985772"/>
                  </a:lnTo>
                  <a:lnTo>
                    <a:pt x="5434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5542" y="3391661"/>
              <a:ext cx="4368165" cy="922019"/>
            </a:xfrm>
            <a:custGeom>
              <a:avLst/>
              <a:gdLst/>
              <a:ahLst/>
              <a:cxnLst/>
              <a:rect l="l" t="t" r="r" b="b"/>
              <a:pathLst>
                <a:path w="4368165" h="922020">
                  <a:moveTo>
                    <a:pt x="4367784" y="0"/>
                  </a:moveTo>
                  <a:lnTo>
                    <a:pt x="0" y="0"/>
                  </a:lnTo>
                  <a:lnTo>
                    <a:pt x="0" y="922019"/>
                  </a:lnTo>
                  <a:lnTo>
                    <a:pt x="4367784" y="922019"/>
                  </a:lnTo>
                  <a:lnTo>
                    <a:pt x="4367784" y="0"/>
                  </a:lnTo>
                  <a:close/>
                </a:path>
              </a:pathLst>
            </a:custGeom>
            <a:solidFill>
              <a:srgbClr val="FFF4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55542" y="3391661"/>
              <a:ext cx="4368165" cy="922019"/>
            </a:xfrm>
            <a:custGeom>
              <a:avLst/>
              <a:gdLst/>
              <a:ahLst/>
              <a:cxnLst/>
              <a:rect l="l" t="t" r="r" b="b"/>
              <a:pathLst>
                <a:path w="4368165" h="922020">
                  <a:moveTo>
                    <a:pt x="0" y="0"/>
                  </a:moveTo>
                  <a:lnTo>
                    <a:pt x="4367784" y="0"/>
                  </a:lnTo>
                  <a:lnTo>
                    <a:pt x="4367784" y="922019"/>
                  </a:lnTo>
                  <a:lnTo>
                    <a:pt x="0" y="922019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19212" y="3261157"/>
            <a:ext cx="440309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5750" spc="-20" dirty="0">
                <a:solidFill>
                  <a:srgbClr val="FC2420"/>
                </a:solidFill>
                <a:latin typeface="한컴산뜻돋움"/>
                <a:cs typeface="한컴산뜻돋움"/>
              </a:rPr>
              <a:t>How</a:t>
            </a:r>
            <a:r>
              <a:rPr sz="5750" spc="-335" dirty="0">
                <a:solidFill>
                  <a:srgbClr val="FC2420"/>
                </a:solidFill>
                <a:latin typeface="한컴산뜻돋움"/>
                <a:cs typeface="한컴산뜻돋움"/>
              </a:rPr>
              <a:t> </a:t>
            </a:r>
            <a:r>
              <a:rPr sz="5750" spc="-65" dirty="0">
                <a:solidFill>
                  <a:srgbClr val="FC2420"/>
                </a:solidFill>
                <a:latin typeface="한컴산뜻돋움"/>
                <a:cs typeface="한컴산뜻돋움"/>
              </a:rPr>
              <a:t>are</a:t>
            </a:r>
            <a:r>
              <a:rPr sz="5750" spc="-315" dirty="0">
                <a:solidFill>
                  <a:srgbClr val="FC2420"/>
                </a:solidFill>
                <a:latin typeface="한컴산뜻돋움"/>
                <a:cs typeface="한컴산뜻돋움"/>
              </a:rPr>
              <a:t> </a:t>
            </a:r>
            <a:r>
              <a:rPr sz="5750" spc="-25" dirty="0">
                <a:solidFill>
                  <a:srgbClr val="FC2420"/>
                </a:solidFill>
                <a:latin typeface="한컴산뜻돋움"/>
                <a:cs typeface="한컴산뜻돋움"/>
              </a:rPr>
              <a:t>You.</a:t>
            </a:r>
            <a:endParaRPr sz="5750">
              <a:latin typeface="한컴산뜻돋움"/>
              <a:cs typeface="한컴산뜻돋움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46656" y="4031759"/>
            <a:ext cx="753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Content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55214" y="2306573"/>
            <a:ext cx="6539865" cy="3096895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/>
              <a:cs typeface="Times New Roman"/>
            </a:endParaRPr>
          </a:p>
          <a:p>
            <a:pPr marL="489584">
              <a:lnSpc>
                <a:spcPct val="100000"/>
              </a:lnSpc>
            </a:pPr>
            <a:r>
              <a:rPr sz="20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Border</a:t>
            </a:r>
            <a:endParaRPr sz="2000">
              <a:latin typeface="한컴산뜻돋움"/>
              <a:cs typeface="한컴산뜻돋움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05378" y="2864357"/>
            <a:ext cx="5434965" cy="1986280"/>
          </a:xfrm>
          <a:prstGeom prst="rect">
            <a:avLst/>
          </a:prstGeom>
          <a:ln w="28955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300990">
              <a:lnSpc>
                <a:spcPct val="100000"/>
              </a:lnSpc>
              <a:spcBef>
                <a:spcPts val="1490"/>
              </a:spcBef>
            </a:pPr>
            <a:r>
              <a:rPr sz="20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Padding</a:t>
            </a:r>
            <a:endParaRPr sz="2000">
              <a:latin typeface="한컴산뜻돋움"/>
              <a:cs typeface="한컴산뜻돋움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8A7D4-4AA7-AFAF-4676-DFF42670F7CA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40180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020" y="2593848"/>
            <a:ext cx="11732260" cy="4264660"/>
            <a:chOff x="160020" y="2593848"/>
            <a:chExt cx="11732260" cy="42646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" y="2593848"/>
              <a:ext cx="11731750" cy="4264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88" y="3560064"/>
              <a:ext cx="1153667" cy="4800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300" y="3528060"/>
              <a:ext cx="672083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775" y="3624072"/>
              <a:ext cx="637031" cy="27889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6248" y="615947"/>
            <a:ext cx="11356975" cy="539559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margin</a:t>
            </a:r>
            <a:r>
              <a:rPr sz="2400" b="1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한컴산뜻돋움"/>
                <a:cs typeface="한컴산뜻돋움"/>
              </a:rPr>
              <a:t>(margin-</a:t>
            </a:r>
            <a:r>
              <a:rPr sz="2400" dirty="0">
                <a:solidFill>
                  <a:srgbClr val="006FC0"/>
                </a:solidFill>
                <a:latin typeface="한컴산뜻돋움"/>
                <a:cs typeface="한컴산뜻돋움"/>
              </a:rPr>
              <a:t>top,</a:t>
            </a:r>
            <a:r>
              <a:rPr sz="2400" spc="-75" dirty="0">
                <a:solidFill>
                  <a:srgbClr val="006FC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FC0"/>
                </a:solidFill>
                <a:latin typeface="한컴산뜻돋움"/>
                <a:cs typeface="한컴산뜻돋움"/>
              </a:rPr>
              <a:t>right,</a:t>
            </a:r>
            <a:r>
              <a:rPr sz="2400" spc="-70" dirty="0">
                <a:solidFill>
                  <a:srgbClr val="006FC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FC0"/>
                </a:solidFill>
                <a:latin typeface="한컴산뜻돋움"/>
                <a:cs typeface="한컴산뜻돋움"/>
              </a:rPr>
              <a:t>bottom,</a:t>
            </a:r>
            <a:r>
              <a:rPr sz="2400" spc="-70" dirty="0">
                <a:solidFill>
                  <a:srgbClr val="006FC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한컴산뜻돋움"/>
                <a:cs typeface="한컴산뜻돋움"/>
              </a:rPr>
              <a:t>left)</a:t>
            </a:r>
            <a:endParaRPr sz="2400">
              <a:latin typeface="한컴산뜻돋움"/>
              <a:cs typeface="한컴산뜻돋움"/>
            </a:endParaRPr>
          </a:p>
          <a:p>
            <a:pPr marL="431800" marR="1140460">
              <a:lnSpc>
                <a:spcPct val="100000"/>
              </a:lnSpc>
              <a:spcBef>
                <a:spcPts val="1390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나열한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순서대로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요소의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상단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여백</a:t>
            </a:r>
            <a:r>
              <a:rPr sz="2400" spc="43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오른쪽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여백</a:t>
            </a:r>
            <a:r>
              <a:rPr sz="2400" spc="43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하단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여백</a:t>
            </a:r>
            <a:r>
              <a:rPr sz="2400" spc="43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왼쪽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여백을 </a:t>
            </a:r>
            <a:r>
              <a:rPr sz="2400" spc="650" dirty="0">
                <a:latin typeface="휴먼아미체"/>
                <a:cs typeface="휴먼아미체"/>
              </a:rPr>
              <a:t>설정하고</a:t>
            </a:r>
            <a:r>
              <a:rPr sz="2400" spc="65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margin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앞의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한데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묶어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놓은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431800" marR="1850389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margin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속성에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값이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하나만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지정되면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값이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군데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여백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모두에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지정되고 </a:t>
            </a:r>
            <a:r>
              <a:rPr sz="2400" spc="715" dirty="0">
                <a:latin typeface="휴먼아미체"/>
                <a:cs typeface="휴먼아미체"/>
              </a:rPr>
              <a:t>값이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두개나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뿐이라면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빠진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반대편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여백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>
              <a:latin typeface="한컴산뜻돋움"/>
              <a:cs typeface="한컴산뜻돋움"/>
            </a:endParaRPr>
          </a:p>
          <a:p>
            <a:pPr marL="891540">
              <a:lnSpc>
                <a:spcPct val="100000"/>
              </a:lnSpc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>
              <a:latin typeface="함초롬바탕"/>
              <a:cs typeface="함초롬바탕"/>
            </a:endParaRPr>
          </a:p>
          <a:p>
            <a:pPr marL="268605">
              <a:lnSpc>
                <a:spcPct val="100000"/>
              </a:lnSpc>
              <a:spcBef>
                <a:spcPts val="1490"/>
              </a:spcBef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H1</a:t>
            </a:r>
            <a:r>
              <a:rPr sz="24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{margin-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top:2cm}</a:t>
            </a:r>
            <a:endParaRPr sz="2400">
              <a:latin typeface="한컴산뜻돋움"/>
              <a:cs typeface="한컴산뜻돋움"/>
            </a:endParaRPr>
          </a:p>
          <a:p>
            <a:pPr marL="268605" marR="508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margin-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top:2cm</a:t>
            </a:r>
            <a:r>
              <a:rPr sz="240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2400" spc="-7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margin-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right:1cm</a:t>
            </a:r>
            <a:r>
              <a:rPr sz="240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2400" spc="-8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margin-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bottom:3cm</a:t>
            </a:r>
            <a:r>
              <a:rPr sz="240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2400" spc="-6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margin-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left:4cm} </a:t>
            </a:r>
            <a:r>
              <a:rPr sz="24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BODY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{margin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2cm}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/*</a:t>
            </a:r>
            <a:r>
              <a:rPr sz="2400" spc="-8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1030" dirty="0">
                <a:solidFill>
                  <a:srgbClr val="0066FF"/>
                </a:solidFill>
                <a:latin typeface="휴먼아미체"/>
                <a:cs typeface="휴먼아미체"/>
              </a:rPr>
              <a:t>모든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765" dirty="0">
                <a:solidFill>
                  <a:srgbClr val="0066FF"/>
                </a:solidFill>
                <a:latin typeface="휴먼아미체"/>
                <a:cs typeface="휴먼아미체"/>
              </a:rPr>
              <a:t>여백을</a:t>
            </a:r>
            <a:r>
              <a:rPr sz="2400" spc="-434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254" dirty="0">
                <a:solidFill>
                  <a:srgbClr val="0066FF"/>
                </a:solidFill>
                <a:latin typeface="한컴산뜻돋움"/>
                <a:cs typeface="한컴산뜻돋움"/>
              </a:rPr>
              <a:t>2cm</a:t>
            </a:r>
            <a:r>
              <a:rPr sz="2400" spc="254" dirty="0">
                <a:solidFill>
                  <a:srgbClr val="0066FF"/>
                </a:solidFill>
                <a:latin typeface="휴먼아미체"/>
                <a:cs typeface="휴먼아미체"/>
              </a:rPr>
              <a:t>로</a:t>
            </a:r>
            <a:r>
              <a:rPr sz="2400" spc="-459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570" dirty="0">
                <a:solidFill>
                  <a:srgbClr val="0066FF"/>
                </a:solidFill>
                <a:latin typeface="휴먼아미체"/>
                <a:cs typeface="휴먼아미체"/>
              </a:rPr>
              <a:t>설정한다</a:t>
            </a:r>
            <a:r>
              <a:rPr sz="2400" spc="570" dirty="0">
                <a:solidFill>
                  <a:srgbClr val="0066FF"/>
                </a:solidFill>
                <a:latin typeface="한컴산뜻돋움"/>
                <a:cs typeface="한컴산뜻돋움"/>
              </a:rPr>
              <a:t>.</a:t>
            </a:r>
            <a:r>
              <a:rPr sz="2400" spc="-9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*/</a:t>
            </a:r>
            <a:endParaRPr sz="2400">
              <a:latin typeface="한컴산뜻돋움"/>
              <a:cs typeface="한컴산뜻돋움"/>
            </a:endParaRPr>
          </a:p>
          <a:p>
            <a:pPr marL="268605">
              <a:lnSpc>
                <a:spcPct val="100000"/>
              </a:lnSpc>
            </a:pPr>
            <a:r>
              <a:rPr sz="24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BODY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{margin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1cm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2cm}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/*</a:t>
            </a:r>
            <a:r>
              <a:rPr sz="2400" spc="-8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645" dirty="0">
                <a:solidFill>
                  <a:srgbClr val="0066FF"/>
                </a:solidFill>
                <a:latin typeface="휴먼아미체"/>
                <a:cs typeface="휴먼아미체"/>
              </a:rPr>
              <a:t>상단과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0066FF"/>
                </a:solidFill>
                <a:latin typeface="휴먼아미체"/>
                <a:cs typeface="휴먼아미체"/>
              </a:rPr>
              <a:t>하단은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1cm,</a:t>
            </a:r>
            <a:r>
              <a:rPr sz="2400" spc="-10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819" dirty="0">
                <a:solidFill>
                  <a:srgbClr val="0066FF"/>
                </a:solidFill>
                <a:latin typeface="휴먼아미체"/>
                <a:cs typeface="휴먼아미체"/>
              </a:rPr>
              <a:t>왼쪽과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1030" dirty="0">
                <a:solidFill>
                  <a:srgbClr val="0066FF"/>
                </a:solidFill>
                <a:latin typeface="휴먼아미체"/>
                <a:cs typeface="휴먼아미체"/>
              </a:rPr>
              <a:t>오른쪽은</a:t>
            </a:r>
            <a:r>
              <a:rPr sz="2400" spc="-44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2cm</a:t>
            </a:r>
            <a:r>
              <a:rPr sz="2400" spc="-114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*/</a:t>
            </a:r>
            <a:endParaRPr sz="2400">
              <a:latin typeface="한컴산뜻돋움"/>
              <a:cs typeface="한컴산뜻돋움"/>
            </a:endParaRPr>
          </a:p>
          <a:p>
            <a:pPr marL="268605">
              <a:lnSpc>
                <a:spcPct val="100000"/>
              </a:lnSpc>
            </a:pPr>
            <a:r>
              <a:rPr sz="24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BODY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{margin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1cm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2cm</a:t>
            </a:r>
            <a:r>
              <a:rPr sz="24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3cm}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/*</a:t>
            </a:r>
            <a:r>
              <a:rPr sz="2400" spc="-8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645" dirty="0">
                <a:solidFill>
                  <a:srgbClr val="0066FF"/>
                </a:solidFill>
                <a:latin typeface="휴먼아미체"/>
                <a:cs typeface="휴먼아미체"/>
              </a:rPr>
              <a:t>상단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1cm,</a:t>
            </a:r>
            <a:r>
              <a:rPr sz="2400" spc="-10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1030" dirty="0">
                <a:solidFill>
                  <a:srgbClr val="0066FF"/>
                </a:solidFill>
                <a:latin typeface="휴먼아미체"/>
                <a:cs typeface="휴먼아미체"/>
              </a:rPr>
              <a:t>오른쪽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2cm,</a:t>
            </a:r>
            <a:r>
              <a:rPr sz="2400" spc="-10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645" dirty="0">
                <a:solidFill>
                  <a:srgbClr val="0066FF"/>
                </a:solidFill>
                <a:latin typeface="휴먼아미체"/>
                <a:cs typeface="휴먼아미체"/>
              </a:rPr>
              <a:t>하단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3cm,</a:t>
            </a:r>
            <a:r>
              <a:rPr sz="2400" spc="-10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900" dirty="0">
                <a:solidFill>
                  <a:srgbClr val="0066FF"/>
                </a:solidFill>
                <a:latin typeface="휴먼아미체"/>
                <a:cs typeface="휴먼아미체"/>
              </a:rPr>
              <a:t>왼쪽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2cm</a:t>
            </a:r>
            <a:r>
              <a:rPr sz="2400" spc="-10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*/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10BC3-38A3-55E8-B18C-CDE175BF07EA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40180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020" y="3451859"/>
            <a:ext cx="11732260" cy="3406140"/>
            <a:chOff x="160020" y="3451859"/>
            <a:chExt cx="11732260" cy="34061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" y="3451859"/>
              <a:ext cx="11731750" cy="34061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88" y="4419599"/>
              <a:ext cx="1153667" cy="4800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300" y="4387595"/>
              <a:ext cx="672083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775" y="4483607"/>
              <a:ext cx="637031" cy="27736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56248" y="615947"/>
            <a:ext cx="10431145" cy="552259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padding</a:t>
            </a:r>
            <a:r>
              <a:rPr sz="2400" b="1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한컴산뜻돋움"/>
                <a:cs typeface="한컴산뜻돋움"/>
              </a:rPr>
              <a:t>(padding-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top,</a:t>
            </a:r>
            <a:r>
              <a:rPr sz="2400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right,</a:t>
            </a:r>
            <a:r>
              <a:rPr sz="2400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bottom,</a:t>
            </a:r>
            <a:r>
              <a:rPr sz="2400" spc="-5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left</a:t>
            </a:r>
            <a:r>
              <a:rPr sz="2400" spc="-10" dirty="0">
                <a:solidFill>
                  <a:srgbClr val="006FC0"/>
                </a:solidFill>
                <a:latin typeface="한컴산뜻돋움"/>
                <a:cs typeface="한컴산뜻돋움"/>
              </a:rPr>
              <a:t>)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64135">
              <a:lnSpc>
                <a:spcPct val="100000"/>
              </a:lnSpc>
              <a:spcBef>
                <a:spcPts val="1390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속성들은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순서대로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요소의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상단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여백과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오른쪽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여백</a:t>
            </a:r>
            <a:r>
              <a:rPr sz="2400" spc="430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하단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여백</a:t>
            </a:r>
            <a:r>
              <a:rPr sz="2400" spc="43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915" dirty="0">
                <a:latin typeface="휴먼아미체"/>
                <a:cs typeface="휴먼아미체"/>
              </a:rPr>
              <a:t>그리고 </a:t>
            </a:r>
            <a:r>
              <a:rPr sz="2400" spc="900" dirty="0">
                <a:latin typeface="휴먼아미체"/>
                <a:cs typeface="휴먼아미체"/>
              </a:rPr>
              <a:t>왼쪽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여백을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지정하고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padding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여백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한꺼번에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설정한다</a:t>
            </a:r>
            <a:r>
              <a:rPr sz="2400" spc="560" dirty="0">
                <a:latin typeface="한컴산뜻돋움"/>
                <a:cs typeface="한컴산뜻돋움"/>
              </a:rPr>
              <a:t>.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여백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들의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음수를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없다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15494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padding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속성의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값이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개일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경우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차례대로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상단</a:t>
            </a:r>
            <a:r>
              <a:rPr sz="2400" spc="425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오른쪽</a:t>
            </a:r>
            <a:r>
              <a:rPr sz="2400" spc="77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하단</a:t>
            </a:r>
            <a:r>
              <a:rPr sz="2400" spc="425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왼쪽의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여백을 </a:t>
            </a:r>
            <a:r>
              <a:rPr sz="2400" spc="810" dirty="0">
                <a:latin typeface="휴먼아미체"/>
                <a:cs typeface="휴먼아미체"/>
              </a:rPr>
              <a:t>지정하고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값이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0" dirty="0">
                <a:latin typeface="휴먼아미체"/>
                <a:cs typeface="휴먼아미체"/>
              </a:rPr>
              <a:t>하나뿐이라면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군데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여백을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똑같은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값으로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설정한다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</a:pPr>
            <a:r>
              <a:rPr sz="2400" spc="715" dirty="0">
                <a:latin typeface="휴먼아미체"/>
                <a:cs typeface="휴먼아미체"/>
              </a:rPr>
              <a:t>값이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개나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뿐이라면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빠진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반대편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여백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</a:pP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여백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공간의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배경색은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</a:t>
            </a:r>
            <a:r>
              <a:rPr sz="2400" spc="-5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사용해서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지정할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300" dirty="0">
              <a:latin typeface="한컴산뜻돋움"/>
              <a:cs typeface="한컴산뜻돋움"/>
            </a:endParaRPr>
          </a:p>
          <a:p>
            <a:pPr marL="891540">
              <a:lnSpc>
                <a:spcPct val="100000"/>
              </a:lnSpc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 dirty="0">
              <a:latin typeface="함초롬바탕"/>
              <a:cs typeface="함초롬바탕"/>
            </a:endParaRPr>
          </a:p>
          <a:p>
            <a:pPr marL="268605">
              <a:lnSpc>
                <a:spcPct val="100000"/>
              </a:lnSpc>
              <a:spcBef>
                <a:spcPts val="1490"/>
              </a:spcBef>
            </a:pPr>
            <a:r>
              <a:rPr sz="24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BLOCKQUOTE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padding-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top:</a:t>
            </a:r>
            <a:r>
              <a:rPr sz="24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0.3cm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 dirty="0">
              <a:latin typeface="한컴산뜻돋움"/>
              <a:cs typeface="한컴산뜻돋움"/>
            </a:endParaRPr>
          </a:p>
          <a:p>
            <a:pPr marL="268605" marR="508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H1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{background:white</a:t>
            </a:r>
            <a:r>
              <a:rPr sz="2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2400" spc="-6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padding: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1cm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2cm}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/*</a:t>
            </a:r>
            <a:r>
              <a:rPr sz="2400" spc="-7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645" dirty="0">
                <a:solidFill>
                  <a:srgbClr val="0066FF"/>
                </a:solidFill>
                <a:latin typeface="휴먼아미체"/>
                <a:cs typeface="휴먼아미체"/>
              </a:rPr>
              <a:t>상하</a:t>
            </a:r>
            <a:r>
              <a:rPr sz="2400" spc="-445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645" dirty="0">
                <a:solidFill>
                  <a:srgbClr val="0066FF"/>
                </a:solidFill>
                <a:latin typeface="휴먼아미체"/>
                <a:cs typeface="휴먼아미체"/>
              </a:rPr>
              <a:t>안</a:t>
            </a:r>
            <a:r>
              <a:rPr sz="2400" spc="-445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765" dirty="0">
                <a:solidFill>
                  <a:srgbClr val="0066FF"/>
                </a:solidFill>
                <a:latin typeface="휴먼아미체"/>
                <a:cs typeface="휴먼아미체"/>
              </a:rPr>
              <a:t>여백은</a:t>
            </a:r>
            <a:r>
              <a:rPr sz="2400" spc="-445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204" dirty="0">
                <a:solidFill>
                  <a:srgbClr val="0066FF"/>
                </a:solidFill>
                <a:latin typeface="한컴산뜻돋움"/>
                <a:cs typeface="한컴산뜻돋움"/>
              </a:rPr>
              <a:t>1cm</a:t>
            </a:r>
            <a:r>
              <a:rPr sz="2400" spc="204" dirty="0">
                <a:solidFill>
                  <a:srgbClr val="0066FF"/>
                </a:solidFill>
                <a:latin typeface="휴먼아미체"/>
                <a:cs typeface="휴먼아미체"/>
              </a:rPr>
              <a:t>로</a:t>
            </a:r>
            <a:r>
              <a:rPr sz="2400" spc="204" dirty="0">
                <a:solidFill>
                  <a:srgbClr val="0066FF"/>
                </a:solidFill>
                <a:latin typeface="한컴산뜻돋움"/>
                <a:cs typeface="한컴산뜻돋움"/>
              </a:rPr>
              <a:t>,</a:t>
            </a:r>
            <a:r>
              <a:rPr sz="2400" spc="-9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844" dirty="0">
                <a:solidFill>
                  <a:srgbClr val="0066FF"/>
                </a:solidFill>
                <a:latin typeface="휴먼아미체"/>
                <a:cs typeface="휴먼아미체"/>
              </a:rPr>
              <a:t>좌우</a:t>
            </a:r>
            <a:r>
              <a:rPr sz="2400" spc="-44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595" dirty="0">
                <a:solidFill>
                  <a:srgbClr val="0066FF"/>
                </a:solidFill>
                <a:latin typeface="휴먼아미체"/>
                <a:cs typeface="휴먼아미체"/>
              </a:rPr>
              <a:t>안 </a:t>
            </a:r>
            <a:r>
              <a:rPr sz="2400" spc="765" dirty="0">
                <a:solidFill>
                  <a:srgbClr val="0066FF"/>
                </a:solidFill>
                <a:latin typeface="휴먼아미체"/>
                <a:cs typeface="휴먼아미체"/>
              </a:rPr>
              <a:t>여백은</a:t>
            </a:r>
            <a:r>
              <a:rPr sz="2400" spc="-44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254" dirty="0">
                <a:solidFill>
                  <a:srgbClr val="0066FF"/>
                </a:solidFill>
                <a:latin typeface="한컴산뜻돋움"/>
                <a:cs typeface="한컴산뜻돋움"/>
              </a:rPr>
              <a:t>2cm</a:t>
            </a:r>
            <a:r>
              <a:rPr sz="2400" spc="254" dirty="0">
                <a:solidFill>
                  <a:srgbClr val="0066FF"/>
                </a:solidFill>
                <a:latin typeface="휴먼아미체"/>
                <a:cs typeface="휴먼아미체"/>
              </a:rPr>
              <a:t>로</a:t>
            </a:r>
            <a:r>
              <a:rPr sz="2400" spc="-44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*/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B9B61-8213-7D2C-ACA3-F56C7203B48B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615947"/>
            <a:ext cx="9201785" cy="147701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width</a:t>
            </a:r>
            <a:endParaRPr sz="240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1390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속성들은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순서대로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상단</a:t>
            </a:r>
            <a:r>
              <a:rPr sz="2400" spc="42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오른쪽</a:t>
            </a:r>
            <a:r>
              <a:rPr sz="2400" spc="77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하단</a:t>
            </a:r>
            <a:r>
              <a:rPr sz="2400" spc="42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왼쪽의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테두리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굵기를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지정하고</a:t>
            </a:r>
            <a:endParaRPr sz="240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</a:pPr>
            <a:r>
              <a:rPr sz="2400" spc="-20" dirty="0">
                <a:latin typeface="한컴산뜻돋움"/>
                <a:cs typeface="한컴산뜻돋움"/>
              </a:rPr>
              <a:t>border-</a:t>
            </a:r>
            <a:r>
              <a:rPr sz="2400" dirty="0">
                <a:latin typeface="한컴산뜻돋움"/>
                <a:cs typeface="한컴산뜻돋움"/>
              </a:rPr>
              <a:t>width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테두리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굵기를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한꺼번에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지정한다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40180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69010" y="2461009"/>
            <a:ext cx="11222990" cy="2361565"/>
            <a:chOff x="969010" y="2461009"/>
            <a:chExt cx="11222990" cy="23615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864" y="3061716"/>
              <a:ext cx="10613136" cy="17604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536" y="3645408"/>
              <a:ext cx="6777227" cy="27198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5360" y="2467359"/>
              <a:ext cx="7283450" cy="1193800"/>
            </a:xfrm>
            <a:custGeom>
              <a:avLst/>
              <a:gdLst/>
              <a:ahLst/>
              <a:cxnLst/>
              <a:rect l="l" t="t" r="r" b="b"/>
              <a:pathLst>
                <a:path w="7283450" h="1193800">
                  <a:moveTo>
                    <a:pt x="7178929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12"/>
                  </a:lnTo>
                  <a:lnTo>
                    <a:pt x="8194" y="1129603"/>
                  </a:lnTo>
                  <a:lnTo>
                    <a:pt x="30540" y="1162750"/>
                  </a:lnTo>
                  <a:lnTo>
                    <a:pt x="63682" y="1185097"/>
                  </a:lnTo>
                  <a:lnTo>
                    <a:pt x="104267" y="1193291"/>
                  </a:lnTo>
                  <a:lnTo>
                    <a:pt x="7178929" y="1193291"/>
                  </a:lnTo>
                  <a:lnTo>
                    <a:pt x="7219513" y="1185097"/>
                  </a:lnTo>
                  <a:lnTo>
                    <a:pt x="7252655" y="1162750"/>
                  </a:lnTo>
                  <a:lnTo>
                    <a:pt x="7275001" y="1129603"/>
                  </a:lnTo>
                  <a:lnTo>
                    <a:pt x="7283196" y="1089012"/>
                  </a:lnTo>
                  <a:lnTo>
                    <a:pt x="7283196" y="104266"/>
                  </a:lnTo>
                  <a:lnTo>
                    <a:pt x="7275001" y="63682"/>
                  </a:lnTo>
                  <a:lnTo>
                    <a:pt x="7252655" y="30540"/>
                  </a:lnTo>
                  <a:lnTo>
                    <a:pt x="7219513" y="8194"/>
                  </a:lnTo>
                  <a:lnTo>
                    <a:pt x="7178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5360" y="2467359"/>
              <a:ext cx="7283450" cy="1193800"/>
            </a:xfrm>
            <a:custGeom>
              <a:avLst/>
              <a:gdLst/>
              <a:ahLst/>
              <a:cxnLst/>
              <a:rect l="l" t="t" r="r" b="b"/>
              <a:pathLst>
                <a:path w="728345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7178929" y="0"/>
                  </a:lnTo>
                  <a:lnTo>
                    <a:pt x="7219513" y="8194"/>
                  </a:lnTo>
                  <a:lnTo>
                    <a:pt x="7252655" y="30540"/>
                  </a:lnTo>
                  <a:lnTo>
                    <a:pt x="7275001" y="63682"/>
                  </a:lnTo>
                  <a:lnTo>
                    <a:pt x="7283196" y="104266"/>
                  </a:lnTo>
                  <a:lnTo>
                    <a:pt x="7283196" y="1089012"/>
                  </a:lnTo>
                  <a:lnTo>
                    <a:pt x="7275001" y="1129603"/>
                  </a:lnTo>
                  <a:lnTo>
                    <a:pt x="7252655" y="1162750"/>
                  </a:lnTo>
                  <a:lnTo>
                    <a:pt x="7219513" y="1185097"/>
                  </a:lnTo>
                  <a:lnTo>
                    <a:pt x="7178929" y="1193291"/>
                  </a:lnTo>
                  <a:lnTo>
                    <a:pt x="104267" y="1193291"/>
                  </a:lnTo>
                  <a:lnTo>
                    <a:pt x="63682" y="1185097"/>
                  </a:lnTo>
                  <a:lnTo>
                    <a:pt x="30540" y="1162750"/>
                  </a:lnTo>
                  <a:lnTo>
                    <a:pt x="8194" y="1129603"/>
                  </a:lnTo>
                  <a:lnTo>
                    <a:pt x="0" y="1089012"/>
                  </a:lnTo>
                  <a:lnTo>
                    <a:pt x="0" y="104266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4420" y="2551181"/>
              <a:ext cx="7078980" cy="1042669"/>
            </a:xfrm>
            <a:custGeom>
              <a:avLst/>
              <a:gdLst/>
              <a:ahLst/>
              <a:cxnLst/>
              <a:rect l="l" t="t" r="r" b="b"/>
              <a:pathLst>
                <a:path w="7078980" h="1042670">
                  <a:moveTo>
                    <a:pt x="6969696" y="0"/>
                  </a:moveTo>
                  <a:lnTo>
                    <a:pt x="109283" y="0"/>
                  </a:lnTo>
                  <a:lnTo>
                    <a:pt x="66747" y="8586"/>
                  </a:lnTo>
                  <a:lnTo>
                    <a:pt x="32010" y="32005"/>
                  </a:lnTo>
                  <a:lnTo>
                    <a:pt x="8588" y="66742"/>
                  </a:lnTo>
                  <a:lnTo>
                    <a:pt x="0" y="109283"/>
                  </a:lnTo>
                  <a:lnTo>
                    <a:pt x="0" y="933119"/>
                  </a:lnTo>
                  <a:lnTo>
                    <a:pt x="8588" y="975663"/>
                  </a:lnTo>
                  <a:lnTo>
                    <a:pt x="32010" y="1010404"/>
                  </a:lnTo>
                  <a:lnTo>
                    <a:pt x="66747" y="1033827"/>
                  </a:lnTo>
                  <a:lnTo>
                    <a:pt x="109283" y="1042416"/>
                  </a:lnTo>
                  <a:lnTo>
                    <a:pt x="6969696" y="1042416"/>
                  </a:lnTo>
                  <a:lnTo>
                    <a:pt x="7012232" y="1033827"/>
                  </a:lnTo>
                  <a:lnTo>
                    <a:pt x="7046969" y="1010404"/>
                  </a:lnTo>
                  <a:lnTo>
                    <a:pt x="7070391" y="975663"/>
                  </a:lnTo>
                  <a:lnTo>
                    <a:pt x="7078980" y="933119"/>
                  </a:lnTo>
                  <a:lnTo>
                    <a:pt x="7078980" y="109283"/>
                  </a:lnTo>
                  <a:lnTo>
                    <a:pt x="7070391" y="66742"/>
                  </a:lnTo>
                  <a:lnTo>
                    <a:pt x="7046969" y="32005"/>
                  </a:lnTo>
                  <a:lnTo>
                    <a:pt x="7012232" y="8586"/>
                  </a:lnTo>
                  <a:lnTo>
                    <a:pt x="6969696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132" y="2511552"/>
              <a:ext cx="1185671" cy="871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0888" y="2511552"/>
              <a:ext cx="1185671" cy="871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4120" y="2511552"/>
              <a:ext cx="868679" cy="871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1883" y="2511552"/>
              <a:ext cx="4061459" cy="871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91656" y="2511552"/>
              <a:ext cx="1185671" cy="8717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6412" y="2511552"/>
              <a:ext cx="868679" cy="8717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28188" y="2895600"/>
              <a:ext cx="710183" cy="871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6684" y="2895600"/>
              <a:ext cx="1185671" cy="871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1439" y="2895600"/>
              <a:ext cx="868679" cy="8717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7680" y="2895600"/>
              <a:ext cx="2318003" cy="8717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18949" y="2627876"/>
            <a:ext cx="6392545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90"/>
              </a:lnSpc>
              <a:spcBef>
                <a:spcPts val="95"/>
              </a:spcBef>
            </a:pP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사용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가능</a:t>
            </a: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thin,</a:t>
            </a:r>
            <a:r>
              <a:rPr sz="2800" b="1" spc="-14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medium,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thick,</a:t>
            </a:r>
            <a:r>
              <a:rPr sz="2800" b="1" spc="-9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길이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endParaRPr sz="2800">
              <a:latin typeface="나눔고딕 ExtraBold"/>
              <a:cs typeface="나눔고딕 ExtraBold"/>
            </a:endParaRPr>
          </a:p>
          <a:p>
            <a:pPr marL="528320" algn="ctr">
              <a:lnSpc>
                <a:spcPts val="3190"/>
              </a:lnSpc>
            </a:pP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초기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5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0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medium)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2167127"/>
            <a:ext cx="9752330" cy="2167255"/>
            <a:chOff x="0" y="2167127"/>
            <a:chExt cx="9752330" cy="21672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3452" y="2167127"/>
              <a:ext cx="4988622" cy="3060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235708"/>
              <a:ext cx="4764722" cy="2376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463" y="4101083"/>
              <a:ext cx="233172" cy="23317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5719" y="3995542"/>
            <a:ext cx="10269855" cy="250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4640">
              <a:lnSpc>
                <a:spcPct val="100000"/>
              </a:lnSpc>
              <a:spcBef>
                <a:spcPts val="100"/>
              </a:spcBef>
            </a:pPr>
            <a:r>
              <a:rPr sz="2400" spc="780" dirty="0">
                <a:latin typeface="휴먼아미체"/>
                <a:cs typeface="휴먼아미체"/>
              </a:rPr>
              <a:t>직접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크기를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입력하기도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하지만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thin,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medium,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thick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키워드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중에서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하나를 </a:t>
            </a:r>
            <a:r>
              <a:rPr sz="2400" spc="705" dirty="0">
                <a:latin typeface="휴먼아미체"/>
                <a:cs typeface="휴먼아미체"/>
              </a:rPr>
              <a:t>선택해도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된다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굵기는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thin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medium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thick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순이다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테두리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굵기는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음수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값을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없다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  <a:spcBef>
                <a:spcPts val="2215"/>
              </a:spcBef>
            </a:pPr>
            <a:r>
              <a:rPr sz="2400" spc="-20" dirty="0">
                <a:latin typeface="한컴산뜻돋움"/>
                <a:cs typeface="한컴산뜻돋움"/>
              </a:rPr>
              <a:t>border-</a:t>
            </a:r>
            <a:r>
              <a:rPr sz="2400" spc="125" dirty="0">
                <a:latin typeface="한컴산뜻돋움"/>
                <a:cs typeface="한컴산뜻돋움"/>
              </a:rPr>
              <a:t>width</a:t>
            </a:r>
            <a:r>
              <a:rPr sz="2400" spc="125" dirty="0">
                <a:latin typeface="휴먼아미체"/>
                <a:cs typeface="휴먼아미체"/>
              </a:rPr>
              <a:t>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속성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값이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개일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경우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차례대로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상단</a:t>
            </a:r>
            <a:r>
              <a:rPr sz="2400" spc="425" dirty="0">
                <a:latin typeface="한컴산뜻돋움"/>
                <a:cs typeface="한컴산뜻돋움"/>
              </a:rPr>
              <a:t>,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오른쪽</a:t>
            </a:r>
            <a:r>
              <a:rPr sz="2400" spc="77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하단</a:t>
            </a:r>
            <a:r>
              <a:rPr sz="2400" spc="425" dirty="0">
                <a:latin typeface="한컴산뜻돋움"/>
                <a:cs typeface="한컴산뜻돋움"/>
              </a:rPr>
              <a:t>,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왼쪽의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테두리 </a:t>
            </a:r>
            <a:r>
              <a:rPr sz="2400" spc="875" dirty="0">
                <a:latin typeface="휴먼아미체"/>
                <a:cs typeface="휴먼아미체"/>
              </a:rPr>
              <a:t>굵기하고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값이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0" dirty="0">
                <a:latin typeface="휴먼아미체"/>
                <a:cs typeface="휴먼아미체"/>
              </a:rPr>
              <a:t>하나뿐이라면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군데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테두리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굵기를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값으로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설정한다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715" dirty="0">
                <a:latin typeface="휴먼아미체"/>
                <a:cs typeface="휴먼아미체"/>
              </a:rPr>
              <a:t>값이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개나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뿐이라면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빠진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반대편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테두리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굵기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5478779"/>
            <a:ext cx="233172" cy="2331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BB4B2F-C2DB-77BC-DBCF-B46D14918F36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60020" y="649223"/>
            <a:ext cx="11732260" cy="6209030"/>
            <a:chOff x="160020" y="649223"/>
            <a:chExt cx="11732260" cy="6209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" y="649223"/>
              <a:ext cx="11731750" cy="6208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503" y="1821179"/>
              <a:ext cx="1153667" cy="480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4939" y="1789176"/>
              <a:ext cx="672083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892" y="1885187"/>
              <a:ext cx="637031" cy="2773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6248" y="793036"/>
            <a:ext cx="10360025" cy="311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width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한컴산뜻돋움"/>
              <a:cs typeface="한컴산뜻돋움"/>
            </a:endParaRPr>
          </a:p>
          <a:p>
            <a:pPr marL="1057910">
              <a:lnSpc>
                <a:spcPct val="100000"/>
              </a:lnSpc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 dirty="0">
              <a:latin typeface="함초롬바탕"/>
              <a:cs typeface="함초롬바탕"/>
            </a:endParaRPr>
          </a:p>
          <a:p>
            <a:pPr marL="434975" marR="5080">
              <a:lnSpc>
                <a:spcPct val="100000"/>
              </a:lnSpc>
              <a:spcBef>
                <a:spcPts val="1485"/>
              </a:spcBef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H1</a:t>
            </a:r>
            <a:r>
              <a:rPr sz="24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{border-top-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width:1em;</a:t>
            </a:r>
            <a:r>
              <a:rPr sz="24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right-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width:2em;</a:t>
            </a:r>
            <a:r>
              <a:rPr sz="24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bottom-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width:1em;</a:t>
            </a:r>
            <a:r>
              <a:rPr sz="24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border-left-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width:2em}</a:t>
            </a:r>
            <a:endParaRPr sz="2400" dirty="0">
              <a:latin typeface="한컴산뜻돋움"/>
              <a:cs typeface="한컴산뜻돋움"/>
            </a:endParaRPr>
          </a:p>
          <a:p>
            <a:pPr marL="43497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H1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thin</a:t>
            </a:r>
            <a:r>
              <a:rPr sz="24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thick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/*</a:t>
            </a:r>
            <a:r>
              <a:rPr sz="2400" spc="-8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thin</a:t>
            </a:r>
            <a:r>
              <a:rPr sz="2400" spc="-7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thick</a:t>
            </a:r>
            <a:r>
              <a:rPr sz="2400" spc="-8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thin</a:t>
            </a:r>
            <a:r>
              <a:rPr sz="2400" spc="-7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thick</a:t>
            </a:r>
            <a:r>
              <a:rPr sz="2400" spc="-7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*/</a:t>
            </a:r>
            <a:endParaRPr sz="2400" dirty="0">
              <a:latin typeface="한컴산뜻돋움"/>
              <a:cs typeface="한컴산뜻돋움"/>
            </a:endParaRPr>
          </a:p>
          <a:p>
            <a:pPr marL="43497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H1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thin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thick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medium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/*</a:t>
            </a:r>
            <a:r>
              <a:rPr sz="2400" spc="-8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thin</a:t>
            </a:r>
            <a:r>
              <a:rPr sz="2400" spc="-7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thick</a:t>
            </a:r>
            <a:r>
              <a:rPr sz="2400" spc="-9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medium</a:t>
            </a:r>
            <a:r>
              <a:rPr sz="2400" spc="-10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thick</a:t>
            </a:r>
            <a:r>
              <a:rPr sz="2400" spc="-7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*/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DD7CB-F3D0-F245-2872-8732B148454B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615947"/>
            <a:ext cx="10383520" cy="220853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4.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color</a:t>
            </a:r>
            <a:endParaRPr sz="240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1390"/>
              </a:spcBef>
            </a:pPr>
            <a:r>
              <a:rPr sz="2400" spc="835" dirty="0">
                <a:latin typeface="휴먼아미체"/>
                <a:cs typeface="휴먼아미체"/>
              </a:rPr>
              <a:t>순서대로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상단</a:t>
            </a:r>
            <a:r>
              <a:rPr sz="2400" spc="42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오른쪽</a:t>
            </a:r>
            <a:r>
              <a:rPr sz="2400" spc="77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왼쪽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그리고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왼쪽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색상을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지정하고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마지막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속성</a:t>
            </a:r>
            <a:endParaRPr sz="240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</a:pPr>
            <a:r>
              <a:rPr sz="2400" spc="-20" dirty="0">
                <a:latin typeface="한컴산뜻돋움"/>
                <a:cs typeface="한컴산뜻돋움"/>
              </a:rPr>
              <a:t>border-</a:t>
            </a:r>
            <a:r>
              <a:rPr sz="2400" spc="155" dirty="0">
                <a:latin typeface="한컴산뜻돋움"/>
                <a:cs typeface="한컴산뜻돋움"/>
              </a:rPr>
              <a:t>color</a:t>
            </a:r>
            <a:r>
              <a:rPr sz="2400" spc="155" dirty="0">
                <a:latin typeface="휴먼아미체"/>
                <a:cs typeface="휴먼아미체"/>
              </a:rPr>
              <a:t>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색상을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한꺼번에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설정한다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</a:pPr>
            <a:r>
              <a:rPr sz="2400" spc="-20" dirty="0">
                <a:latin typeface="한컴산뜻돋움"/>
                <a:cs typeface="한컴산뜻돋움"/>
              </a:rPr>
              <a:t>border-</a:t>
            </a:r>
            <a:r>
              <a:rPr sz="2400" spc="-10" dirty="0">
                <a:latin typeface="한컴산뜻돋움"/>
                <a:cs typeface="한컴산뜻돋움"/>
              </a:rPr>
              <a:t>color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개에서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개까지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속성에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대한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값이 </a:t>
            </a:r>
            <a:r>
              <a:rPr sz="2400" spc="775" dirty="0">
                <a:latin typeface="휴먼아미체"/>
                <a:cs typeface="휴먼아미체"/>
              </a:rPr>
              <a:t>지정되어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있지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않을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경우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해당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요소의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color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속성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색상으로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40180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0020" y="2331720"/>
            <a:ext cx="11732260" cy="4526280"/>
            <a:chOff x="160020" y="2331720"/>
            <a:chExt cx="11732260" cy="45262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" y="2331720"/>
              <a:ext cx="11731750" cy="45262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503" y="3454908"/>
              <a:ext cx="1153667" cy="4785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4939" y="3421380"/>
              <a:ext cx="672083" cy="6797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01821" y="3495917"/>
            <a:ext cx="29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40891" y="3518915"/>
            <a:ext cx="7690484" cy="3233420"/>
            <a:chOff x="1040891" y="3518915"/>
            <a:chExt cx="7690484" cy="32334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91" y="3518915"/>
              <a:ext cx="637031" cy="2773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5520" y="4319015"/>
              <a:ext cx="6475475" cy="243329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307088" y="3348214"/>
            <a:ext cx="85178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910" dirty="0">
                <a:solidFill>
                  <a:srgbClr val="001F5F"/>
                </a:solidFill>
                <a:latin typeface="휴먼아미체"/>
                <a:cs typeface="휴먼아미체"/>
              </a:rPr>
              <a:t>이</a:t>
            </a:r>
            <a:r>
              <a:rPr sz="2800" spc="-52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1055" dirty="0">
                <a:solidFill>
                  <a:srgbClr val="001F5F"/>
                </a:solidFill>
                <a:latin typeface="휴먼아미체"/>
                <a:cs typeface="휴먼아미체"/>
              </a:rPr>
              <a:t>경우</a:t>
            </a:r>
            <a:r>
              <a:rPr sz="2800" spc="-50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900" dirty="0">
                <a:solidFill>
                  <a:srgbClr val="001F5F"/>
                </a:solidFill>
                <a:latin typeface="휴먼아미체"/>
                <a:cs typeface="휴먼아미체"/>
              </a:rPr>
              <a:t>테두리</a:t>
            </a:r>
            <a:r>
              <a:rPr sz="2800" spc="-50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760" dirty="0">
                <a:solidFill>
                  <a:srgbClr val="001F5F"/>
                </a:solidFill>
                <a:latin typeface="휴먼아미체"/>
                <a:cs typeface="휴먼아미체"/>
              </a:rPr>
              <a:t>색상이</a:t>
            </a:r>
            <a:r>
              <a:rPr sz="2800" spc="-5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910" dirty="0">
                <a:solidFill>
                  <a:srgbClr val="001F5F"/>
                </a:solidFill>
                <a:latin typeface="휴먼아미체"/>
                <a:cs typeface="휴먼아미체"/>
              </a:rPr>
              <a:t>지정되지</a:t>
            </a:r>
            <a:r>
              <a:rPr sz="2800" spc="-49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1019" dirty="0">
                <a:solidFill>
                  <a:srgbClr val="001F5F"/>
                </a:solidFill>
                <a:latin typeface="휴먼아미체"/>
                <a:cs typeface="휴먼아미체"/>
              </a:rPr>
              <a:t>않았으므로</a:t>
            </a:r>
            <a:r>
              <a:rPr sz="2800" spc="-5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900" dirty="0">
                <a:solidFill>
                  <a:srgbClr val="001F5F"/>
                </a:solidFill>
                <a:latin typeface="휴먼아미체"/>
                <a:cs typeface="휴먼아미체"/>
              </a:rPr>
              <a:t>파란색으로</a:t>
            </a:r>
            <a:r>
              <a:rPr sz="2800" spc="-5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1030" dirty="0">
                <a:solidFill>
                  <a:srgbClr val="001F5F"/>
                </a:solidFill>
                <a:latin typeface="휴먼아미체"/>
                <a:cs typeface="휴먼아미체"/>
              </a:rPr>
              <a:t>표시</a:t>
            </a:r>
            <a:endParaRPr sz="28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800" spc="-1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1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color:</a:t>
            </a:r>
            <a:r>
              <a:rPr sz="2800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blue</a:t>
            </a:r>
            <a:r>
              <a:rPr sz="280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2800" spc="-13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background: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white</a:t>
            </a:r>
            <a:r>
              <a:rPr sz="280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2800" spc="-14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border:</a:t>
            </a:r>
            <a:r>
              <a:rPr sz="28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80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2800" spc="-14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0A63F-1E8A-BA4C-0BA6-3735035283D1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14172"/>
            <a:ext cx="11731750" cy="624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10612120" cy="588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349885" algn="l"/>
              </a:tabLst>
            </a:pP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color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AFEF"/>
              </a:buClr>
              <a:buFont typeface=""/>
              <a:buAutoNum type="arabicPeriod" startAt="4"/>
            </a:pPr>
            <a:endParaRPr sz="1500" dirty="0">
              <a:latin typeface="한컴산뜻돋움"/>
              <a:cs typeface="한컴산뜻돋움"/>
            </a:endParaRPr>
          </a:p>
          <a:p>
            <a:pPr marL="43497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400" dirty="0">
              <a:latin typeface="한컴산뜻돋움"/>
              <a:cs typeface="한컴산뜻돋움"/>
            </a:endParaRPr>
          </a:p>
          <a:p>
            <a:pPr marL="43497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body{margin:50px;</a:t>
            </a:r>
            <a:r>
              <a:rPr sz="24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text-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align:</a:t>
            </a:r>
            <a:r>
              <a:rPr sz="24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center;}</a:t>
            </a:r>
            <a:endParaRPr sz="2400" dirty="0">
              <a:latin typeface="한컴산뜻돋움"/>
              <a:cs typeface="한컴산뜻돋움"/>
            </a:endParaRPr>
          </a:p>
          <a:p>
            <a:pPr marL="765810" lvl="1" indent="-331470">
              <a:lnSpc>
                <a:spcPct val="100000"/>
              </a:lnSpc>
              <a:buAutoNum type="alphaLcPeriod"/>
              <a:tabLst>
                <a:tab pos="766445" algn="l"/>
              </a:tabLst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border:</a:t>
            </a:r>
            <a:r>
              <a:rPr sz="2400" spc="-10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5px</a:t>
            </a:r>
            <a:r>
              <a:rPr sz="2400" spc="-12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solid</a:t>
            </a:r>
            <a:r>
              <a:rPr sz="2400" spc="-9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#f00;</a:t>
            </a:r>
            <a:r>
              <a:rPr sz="2400" spc="-12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500px;</a:t>
            </a:r>
            <a:r>
              <a:rPr sz="24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height:</a:t>
            </a:r>
            <a:r>
              <a:rPr sz="24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50px;}</a:t>
            </a:r>
            <a:endParaRPr sz="2400" dirty="0">
              <a:latin typeface="한컴산뜻돋움"/>
              <a:cs typeface="한컴산뜻돋움"/>
            </a:endParaRPr>
          </a:p>
          <a:p>
            <a:pPr marL="773430" lvl="1" indent="-339090">
              <a:lnSpc>
                <a:spcPct val="100000"/>
              </a:lnSpc>
              <a:buAutoNum type="alphaLcPeriod"/>
              <a:tabLst>
                <a:tab pos="774065" algn="l"/>
              </a:tabLst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border:</a:t>
            </a:r>
            <a:r>
              <a:rPr sz="2400" spc="-10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5px</a:t>
            </a:r>
            <a:r>
              <a:rPr sz="2400" spc="-11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solid</a:t>
            </a:r>
            <a:r>
              <a:rPr sz="2400" spc="-9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#0f0;</a:t>
            </a:r>
            <a:r>
              <a:rPr sz="2400" spc="-13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500px;</a:t>
            </a:r>
            <a:r>
              <a:rPr sz="24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height:</a:t>
            </a:r>
            <a:r>
              <a:rPr sz="24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50px;}</a:t>
            </a:r>
            <a:endParaRPr sz="2400" dirty="0">
              <a:latin typeface="한컴산뜻돋움"/>
              <a:cs typeface="한컴산뜻돋움"/>
            </a:endParaRPr>
          </a:p>
          <a:p>
            <a:pPr marL="742950" lvl="1" indent="-308610">
              <a:lnSpc>
                <a:spcPct val="100000"/>
              </a:lnSpc>
              <a:buAutoNum type="alphaLcPeriod"/>
              <a:tabLst>
                <a:tab pos="743585" algn="l"/>
              </a:tabLst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border:</a:t>
            </a:r>
            <a:r>
              <a:rPr sz="2400" spc="-10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5px</a:t>
            </a:r>
            <a:r>
              <a:rPr sz="2400" spc="-11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solid</a:t>
            </a:r>
            <a:r>
              <a:rPr sz="2400" spc="-9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#00f;</a:t>
            </a:r>
            <a:r>
              <a:rPr sz="2400" spc="-12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500px;</a:t>
            </a:r>
            <a:r>
              <a:rPr sz="24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height:</a:t>
            </a:r>
            <a:r>
              <a:rPr sz="24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50px;}</a:t>
            </a:r>
            <a:endParaRPr sz="2400" dirty="0">
              <a:latin typeface="한컴산뜻돋움"/>
              <a:cs typeface="한컴산뜻돋움"/>
            </a:endParaRPr>
          </a:p>
          <a:p>
            <a:pPr marL="43497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400" dirty="0">
              <a:latin typeface="한컴산뜻돋움"/>
              <a:cs typeface="한컴산뜻돋움"/>
            </a:endParaRPr>
          </a:p>
          <a:p>
            <a:pPr marL="43497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400" dirty="0">
              <a:latin typeface="한컴산뜻돋움"/>
              <a:cs typeface="한컴산뜻돋움"/>
            </a:endParaRPr>
          </a:p>
          <a:p>
            <a:pPr marL="434975" marR="1397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class=a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&gt;&lt;br&gt;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The</a:t>
            </a:r>
            <a:r>
              <a:rPr sz="2400" spc="-7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767070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style</a:t>
            </a:r>
            <a:r>
              <a:rPr sz="2400" spc="-114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property</a:t>
            </a:r>
            <a:r>
              <a:rPr sz="2400" spc="-9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specifies</a:t>
            </a:r>
            <a:r>
              <a:rPr sz="2400" spc="-14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what</a:t>
            </a:r>
            <a:r>
              <a:rPr sz="2400" spc="-9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kind</a:t>
            </a:r>
            <a:r>
              <a:rPr sz="2400" spc="-9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of</a:t>
            </a:r>
            <a:r>
              <a:rPr sz="2400" spc="-10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border</a:t>
            </a:r>
            <a:r>
              <a:rPr sz="2400" spc="-11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767070"/>
                </a:solidFill>
                <a:latin typeface="한컴산뜻돋움"/>
                <a:cs typeface="한컴산뜻돋움"/>
              </a:rPr>
              <a:t>to 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display.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 dirty="0">
              <a:latin typeface="한컴산뜻돋움"/>
              <a:cs typeface="한컴산뜻돋움"/>
            </a:endParaRPr>
          </a:p>
          <a:p>
            <a:pPr marL="434975" marR="508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class=b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&gt;&lt;br&gt;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The</a:t>
            </a:r>
            <a:r>
              <a:rPr sz="2400" spc="-9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767070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style</a:t>
            </a:r>
            <a:r>
              <a:rPr sz="2400" spc="-11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property</a:t>
            </a:r>
            <a:r>
              <a:rPr sz="2400" spc="-10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specifies</a:t>
            </a:r>
            <a:r>
              <a:rPr sz="2400" spc="-14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what</a:t>
            </a:r>
            <a:r>
              <a:rPr sz="2400" spc="-8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kind</a:t>
            </a:r>
            <a:r>
              <a:rPr sz="2400" spc="-10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of</a:t>
            </a:r>
            <a:r>
              <a:rPr sz="2400" spc="-10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border</a:t>
            </a:r>
            <a:r>
              <a:rPr sz="2400" spc="-10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767070"/>
                </a:solidFill>
                <a:latin typeface="한컴산뜻돋움"/>
                <a:cs typeface="한컴산뜻돋움"/>
              </a:rPr>
              <a:t>to 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display.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 dirty="0">
              <a:latin typeface="한컴산뜻돋움"/>
              <a:cs typeface="한컴산뜻돋움"/>
            </a:endParaRPr>
          </a:p>
          <a:p>
            <a:pPr marL="434975" marR="3556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class=c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&gt;&lt;br&gt;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The</a:t>
            </a:r>
            <a:r>
              <a:rPr sz="2400" spc="-9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767070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style</a:t>
            </a:r>
            <a:r>
              <a:rPr sz="2400" spc="-10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property</a:t>
            </a:r>
            <a:r>
              <a:rPr sz="2400" spc="-10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specifies</a:t>
            </a:r>
            <a:r>
              <a:rPr sz="2400" spc="-12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what</a:t>
            </a:r>
            <a:r>
              <a:rPr sz="2400" spc="-100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kind</a:t>
            </a:r>
            <a:r>
              <a:rPr sz="2400" spc="-9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767070"/>
                </a:solidFill>
                <a:latin typeface="한컴산뜻돋움"/>
                <a:cs typeface="한컴산뜻돋움"/>
              </a:rPr>
              <a:t>of</a:t>
            </a:r>
            <a:r>
              <a:rPr sz="2400" spc="-10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border</a:t>
            </a:r>
            <a:r>
              <a:rPr sz="2400" spc="-95" dirty="0">
                <a:solidFill>
                  <a:srgbClr val="767070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767070"/>
                </a:solidFill>
                <a:latin typeface="한컴산뜻돋움"/>
                <a:cs typeface="한컴산뜻돋움"/>
              </a:rPr>
              <a:t>to </a:t>
            </a:r>
            <a:r>
              <a:rPr sz="2400" spc="-10" dirty="0">
                <a:solidFill>
                  <a:srgbClr val="767070"/>
                </a:solidFill>
                <a:latin typeface="한컴산뜻돋움"/>
                <a:cs typeface="한컴산뜻돋움"/>
              </a:rPr>
              <a:t>display.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 dirty="0">
              <a:latin typeface="한컴산뜻돋움"/>
              <a:cs typeface="한컴산뜻돋움"/>
            </a:endParaRPr>
          </a:p>
          <a:p>
            <a:pPr marL="43497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27D2F-4276-0422-0B01-CF3B7EE7C078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14172"/>
            <a:ext cx="11731750" cy="624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5459095" cy="409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4.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color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5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a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endParaRPr sz="2400" dirty="0">
              <a:latin typeface="한컴산뜻돋움"/>
              <a:cs typeface="한컴산뜻돋움"/>
            </a:endParaRPr>
          </a:p>
          <a:p>
            <a:pPr marL="316865" marR="131508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border: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5px</a:t>
            </a:r>
            <a:r>
              <a:rPr sz="24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#f00;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500px;</a:t>
            </a:r>
            <a:r>
              <a:rPr sz="24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height: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50px;</a:t>
            </a:r>
            <a:endParaRPr sz="24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background-color:rgba(255,0,0,0.3)</a:t>
            </a:r>
            <a:endParaRPr sz="24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 dirty="0">
              <a:latin typeface="한컴산뜻돋움"/>
              <a:cs typeface="한컴산뜻돋움"/>
            </a:endParaRPr>
          </a:p>
          <a:p>
            <a:pPr marL="316865" marR="5080" algn="just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background-color: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rgba(255,0,0,0.3)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background-color: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rgba(0,255,0,0.3)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background-color: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rgba(0,0,255,0.3)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0884" y="2778251"/>
            <a:ext cx="4866131" cy="2071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62C0E-1A67-09AE-EDF9-1EF20B3634D0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615947"/>
            <a:ext cx="9330690" cy="111125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endParaRPr sz="240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1390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속성들은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245" dirty="0">
                <a:latin typeface="휴먼아미체"/>
                <a:cs typeface="휴먼아미체"/>
              </a:rPr>
              <a:t>스타일</a:t>
            </a:r>
            <a:r>
              <a:rPr sz="2400" spc="245" dirty="0">
                <a:latin typeface="한컴산뜻돋움"/>
                <a:cs typeface="한컴산뜻돋움"/>
              </a:rPr>
              <a:t>(solid,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double,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dashed,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등</a:t>
            </a:r>
            <a:r>
              <a:rPr sz="2400" spc="685" dirty="0">
                <a:latin typeface="한컴산뜻돋움"/>
                <a:cs typeface="한컴산뜻돋움"/>
              </a:rPr>
              <a:t>)</a:t>
            </a:r>
            <a:r>
              <a:rPr sz="2400" spc="685" dirty="0">
                <a:latin typeface="휴먼아미체"/>
                <a:cs typeface="휴먼아미체"/>
              </a:rPr>
              <a:t>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지정한다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40180"/>
            <a:ext cx="233172" cy="2331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5719" y="3995542"/>
            <a:ext cx="99669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80" dirty="0">
                <a:latin typeface="휴먼아미체"/>
                <a:cs typeface="휴먼아미체"/>
              </a:rPr>
              <a:t>테두리선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스타일로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값은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같다</a:t>
            </a:r>
            <a:r>
              <a:rPr sz="2400" spc="42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스타일의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기본값이 </a:t>
            </a:r>
            <a:r>
              <a:rPr sz="2400" spc="400" dirty="0">
                <a:latin typeface="한컴산뜻돋움"/>
                <a:cs typeface="한컴산뜻돋움"/>
              </a:rPr>
              <a:t>none</a:t>
            </a:r>
            <a:r>
              <a:rPr sz="2400" spc="400" dirty="0">
                <a:latin typeface="휴먼아미체"/>
                <a:cs typeface="휴먼아미체"/>
              </a:rPr>
              <a:t>이므로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시트에서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테두리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스타일을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지정하지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않으면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테두리선은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보이지 </a:t>
            </a:r>
            <a:r>
              <a:rPr sz="2400" spc="560" dirty="0">
                <a:latin typeface="휴먼아미체"/>
                <a:cs typeface="휴먼아미체"/>
              </a:rPr>
              <a:t>않는다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4101084"/>
            <a:ext cx="233172" cy="23317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69010" y="2093723"/>
            <a:ext cx="11222990" cy="2358390"/>
            <a:chOff x="969010" y="2093723"/>
            <a:chExt cx="11222990" cy="23583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864" y="2694432"/>
              <a:ext cx="10613136" cy="17572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536" y="3278124"/>
              <a:ext cx="8849867" cy="2719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5360" y="2100073"/>
              <a:ext cx="9387840" cy="1193800"/>
            </a:xfrm>
            <a:custGeom>
              <a:avLst/>
              <a:gdLst/>
              <a:ahLst/>
              <a:cxnLst/>
              <a:rect l="l" t="t" r="r" b="b"/>
              <a:pathLst>
                <a:path w="9387840" h="1193800">
                  <a:moveTo>
                    <a:pt x="9283573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24"/>
                  </a:lnTo>
                  <a:lnTo>
                    <a:pt x="8194" y="1129609"/>
                  </a:lnTo>
                  <a:lnTo>
                    <a:pt x="30540" y="1162751"/>
                  </a:lnTo>
                  <a:lnTo>
                    <a:pt x="63682" y="1185097"/>
                  </a:lnTo>
                  <a:lnTo>
                    <a:pt x="104267" y="1193291"/>
                  </a:lnTo>
                  <a:lnTo>
                    <a:pt x="9283573" y="1193291"/>
                  </a:lnTo>
                  <a:lnTo>
                    <a:pt x="9324157" y="1185097"/>
                  </a:lnTo>
                  <a:lnTo>
                    <a:pt x="9357299" y="1162751"/>
                  </a:lnTo>
                  <a:lnTo>
                    <a:pt x="9379645" y="1129609"/>
                  </a:lnTo>
                  <a:lnTo>
                    <a:pt x="9387840" y="1089024"/>
                  </a:lnTo>
                  <a:lnTo>
                    <a:pt x="9387840" y="104266"/>
                  </a:lnTo>
                  <a:lnTo>
                    <a:pt x="9379645" y="63682"/>
                  </a:lnTo>
                  <a:lnTo>
                    <a:pt x="9357299" y="30540"/>
                  </a:lnTo>
                  <a:lnTo>
                    <a:pt x="9324157" y="8194"/>
                  </a:lnTo>
                  <a:lnTo>
                    <a:pt x="92835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5360" y="2100073"/>
              <a:ext cx="9387840" cy="1193800"/>
            </a:xfrm>
            <a:custGeom>
              <a:avLst/>
              <a:gdLst/>
              <a:ahLst/>
              <a:cxnLst/>
              <a:rect l="l" t="t" r="r" b="b"/>
              <a:pathLst>
                <a:path w="938784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9283573" y="0"/>
                  </a:lnTo>
                  <a:lnTo>
                    <a:pt x="9324157" y="8194"/>
                  </a:lnTo>
                  <a:lnTo>
                    <a:pt x="9357299" y="30540"/>
                  </a:lnTo>
                  <a:lnTo>
                    <a:pt x="9379645" y="63682"/>
                  </a:lnTo>
                  <a:lnTo>
                    <a:pt x="9387840" y="104266"/>
                  </a:lnTo>
                  <a:lnTo>
                    <a:pt x="9387840" y="1089024"/>
                  </a:lnTo>
                  <a:lnTo>
                    <a:pt x="9379645" y="1129609"/>
                  </a:lnTo>
                  <a:lnTo>
                    <a:pt x="9357299" y="1162751"/>
                  </a:lnTo>
                  <a:lnTo>
                    <a:pt x="9324157" y="1185097"/>
                  </a:lnTo>
                  <a:lnTo>
                    <a:pt x="9283573" y="1193291"/>
                  </a:lnTo>
                  <a:lnTo>
                    <a:pt x="104267" y="1193291"/>
                  </a:lnTo>
                  <a:lnTo>
                    <a:pt x="63682" y="1185097"/>
                  </a:lnTo>
                  <a:lnTo>
                    <a:pt x="30540" y="1162751"/>
                  </a:lnTo>
                  <a:lnTo>
                    <a:pt x="8194" y="1129609"/>
                  </a:lnTo>
                  <a:lnTo>
                    <a:pt x="0" y="1089024"/>
                  </a:lnTo>
                  <a:lnTo>
                    <a:pt x="0" y="104266"/>
                  </a:lnTo>
                  <a:close/>
                </a:path>
              </a:pathLst>
            </a:custGeom>
            <a:ln w="1219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4420" y="2183897"/>
              <a:ext cx="9194800" cy="1042669"/>
            </a:xfrm>
            <a:custGeom>
              <a:avLst/>
              <a:gdLst/>
              <a:ahLst/>
              <a:cxnLst/>
              <a:rect l="l" t="t" r="r" b="b"/>
              <a:pathLst>
                <a:path w="9194800" h="1042669">
                  <a:moveTo>
                    <a:pt x="9085008" y="0"/>
                  </a:moveTo>
                  <a:lnTo>
                    <a:pt x="109283" y="0"/>
                  </a:lnTo>
                  <a:lnTo>
                    <a:pt x="66747" y="8586"/>
                  </a:lnTo>
                  <a:lnTo>
                    <a:pt x="32010" y="32005"/>
                  </a:lnTo>
                  <a:lnTo>
                    <a:pt x="8588" y="66742"/>
                  </a:lnTo>
                  <a:lnTo>
                    <a:pt x="0" y="109283"/>
                  </a:lnTo>
                  <a:lnTo>
                    <a:pt x="0" y="933119"/>
                  </a:lnTo>
                  <a:lnTo>
                    <a:pt x="8588" y="975663"/>
                  </a:lnTo>
                  <a:lnTo>
                    <a:pt x="32010" y="1010404"/>
                  </a:lnTo>
                  <a:lnTo>
                    <a:pt x="66747" y="1033827"/>
                  </a:lnTo>
                  <a:lnTo>
                    <a:pt x="109283" y="1042416"/>
                  </a:lnTo>
                  <a:lnTo>
                    <a:pt x="9085008" y="1042416"/>
                  </a:lnTo>
                  <a:lnTo>
                    <a:pt x="9127544" y="1033827"/>
                  </a:lnTo>
                  <a:lnTo>
                    <a:pt x="9162281" y="1010404"/>
                  </a:lnTo>
                  <a:lnTo>
                    <a:pt x="9185703" y="975663"/>
                  </a:lnTo>
                  <a:lnTo>
                    <a:pt x="9194292" y="933119"/>
                  </a:lnTo>
                  <a:lnTo>
                    <a:pt x="9194292" y="109283"/>
                  </a:lnTo>
                  <a:lnTo>
                    <a:pt x="9185703" y="66742"/>
                  </a:lnTo>
                  <a:lnTo>
                    <a:pt x="9162281" y="32005"/>
                  </a:lnTo>
                  <a:lnTo>
                    <a:pt x="9127544" y="8586"/>
                  </a:lnTo>
                  <a:lnTo>
                    <a:pt x="9085008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264" y="2176272"/>
              <a:ext cx="1185671" cy="871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020" y="2176272"/>
              <a:ext cx="1185671" cy="871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8776" y="2176272"/>
              <a:ext cx="868679" cy="8717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5016" y="2176272"/>
              <a:ext cx="6617207" cy="8717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560" y="2560320"/>
              <a:ext cx="1673351" cy="871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8224" y="2560320"/>
              <a:ext cx="4021835" cy="871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8372" y="2560320"/>
              <a:ext cx="1185671" cy="8717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3128" y="2560320"/>
              <a:ext cx="868679" cy="8717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59368" y="2560320"/>
              <a:ext cx="1801367" cy="8717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233121" y="2292385"/>
            <a:ext cx="888301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999614" marR="5080" indent="-1987550">
              <a:lnSpc>
                <a:spcPts val="3020"/>
              </a:lnSpc>
              <a:spcBef>
                <a:spcPts val="480"/>
              </a:spcBef>
            </a:pP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사용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가능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none,</a:t>
            </a:r>
            <a:r>
              <a:rPr sz="2800" b="1" spc="-16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dotted,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30" dirty="0">
                <a:solidFill>
                  <a:srgbClr val="FFFFFF"/>
                </a:solidFill>
                <a:latin typeface="한컴산뜻돋움"/>
                <a:cs typeface="한컴산뜻돋움"/>
              </a:rPr>
              <a:t>dashed,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solid,</a:t>
            </a:r>
            <a:r>
              <a:rPr sz="2800" b="1" spc="-12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double, </a:t>
            </a:r>
            <a:r>
              <a:rPr sz="2800" b="1" spc="-30" dirty="0">
                <a:solidFill>
                  <a:srgbClr val="FFFFFF"/>
                </a:solidFill>
                <a:latin typeface="한컴산뜻돋움"/>
                <a:cs typeface="한컴산뜻돋움"/>
              </a:rPr>
              <a:t>groove,</a:t>
            </a:r>
            <a:r>
              <a:rPr sz="2800" b="1" spc="-15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ridge,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inset,</a:t>
            </a:r>
            <a:r>
              <a:rPr sz="2800" b="1" spc="-13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outset</a:t>
            </a:r>
            <a:r>
              <a:rPr sz="2800" b="1" spc="-12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초기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3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none)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1799844"/>
            <a:ext cx="10800715" cy="306705"/>
            <a:chOff x="0" y="1799844"/>
            <a:chExt cx="10800715" cy="30670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0430" y="1799844"/>
              <a:ext cx="4990157" cy="3060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868424"/>
              <a:ext cx="5811710" cy="23762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D6C6A92-0FDF-E520-E09C-0BB9CD070FD1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2113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border-style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4501" y="1470400"/>
            <a:ext cx="5116830" cy="1537970"/>
            <a:chOff x="714501" y="1470400"/>
            <a:chExt cx="5116830" cy="1537970"/>
          </a:xfrm>
        </p:grpSpPr>
        <p:sp>
          <p:nvSpPr>
            <p:cNvPr id="5" name="object 5"/>
            <p:cNvSpPr/>
            <p:nvPr/>
          </p:nvSpPr>
          <p:spPr>
            <a:xfrm>
              <a:off x="720851" y="1476750"/>
              <a:ext cx="5104130" cy="1477010"/>
            </a:xfrm>
            <a:custGeom>
              <a:avLst/>
              <a:gdLst/>
              <a:ahLst/>
              <a:cxnLst/>
              <a:rect l="l" t="t" r="r" b="b"/>
              <a:pathLst>
                <a:path w="5104130" h="1477010">
                  <a:moveTo>
                    <a:pt x="5003038" y="0"/>
                  </a:moveTo>
                  <a:lnTo>
                    <a:pt x="100838" y="0"/>
                  </a:lnTo>
                  <a:lnTo>
                    <a:pt x="61588" y="7924"/>
                  </a:lnTo>
                  <a:lnTo>
                    <a:pt x="29535" y="29535"/>
                  </a:lnTo>
                  <a:lnTo>
                    <a:pt x="7924" y="61588"/>
                  </a:lnTo>
                  <a:lnTo>
                    <a:pt x="0" y="100837"/>
                  </a:lnTo>
                  <a:lnTo>
                    <a:pt x="0" y="1375930"/>
                  </a:lnTo>
                  <a:lnTo>
                    <a:pt x="7924" y="1415178"/>
                  </a:lnTo>
                  <a:lnTo>
                    <a:pt x="29535" y="1447226"/>
                  </a:lnTo>
                  <a:lnTo>
                    <a:pt x="61588" y="1468833"/>
                  </a:lnTo>
                  <a:lnTo>
                    <a:pt x="100838" y="1476756"/>
                  </a:lnTo>
                  <a:lnTo>
                    <a:pt x="5003038" y="1476756"/>
                  </a:lnTo>
                  <a:lnTo>
                    <a:pt x="5042287" y="1468833"/>
                  </a:lnTo>
                  <a:lnTo>
                    <a:pt x="5074340" y="1447226"/>
                  </a:lnTo>
                  <a:lnTo>
                    <a:pt x="5095951" y="1415178"/>
                  </a:lnTo>
                  <a:lnTo>
                    <a:pt x="5103876" y="1375930"/>
                  </a:lnTo>
                  <a:lnTo>
                    <a:pt x="5103876" y="100837"/>
                  </a:lnTo>
                  <a:lnTo>
                    <a:pt x="5095951" y="61588"/>
                  </a:lnTo>
                  <a:lnTo>
                    <a:pt x="5074340" y="29535"/>
                  </a:lnTo>
                  <a:lnTo>
                    <a:pt x="5042287" y="7924"/>
                  </a:lnTo>
                  <a:lnTo>
                    <a:pt x="5003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851" y="1476750"/>
              <a:ext cx="5104130" cy="1477010"/>
            </a:xfrm>
            <a:custGeom>
              <a:avLst/>
              <a:gdLst/>
              <a:ahLst/>
              <a:cxnLst/>
              <a:rect l="l" t="t" r="r" b="b"/>
              <a:pathLst>
                <a:path w="5104130" h="1477010">
                  <a:moveTo>
                    <a:pt x="0" y="100837"/>
                  </a:moveTo>
                  <a:lnTo>
                    <a:pt x="7924" y="61588"/>
                  </a:lnTo>
                  <a:lnTo>
                    <a:pt x="29535" y="29535"/>
                  </a:lnTo>
                  <a:lnTo>
                    <a:pt x="61588" y="7924"/>
                  </a:lnTo>
                  <a:lnTo>
                    <a:pt x="100838" y="0"/>
                  </a:lnTo>
                  <a:lnTo>
                    <a:pt x="5003038" y="0"/>
                  </a:lnTo>
                  <a:lnTo>
                    <a:pt x="5042287" y="7924"/>
                  </a:lnTo>
                  <a:lnTo>
                    <a:pt x="5074340" y="29535"/>
                  </a:lnTo>
                  <a:lnTo>
                    <a:pt x="5095951" y="61588"/>
                  </a:lnTo>
                  <a:lnTo>
                    <a:pt x="5103876" y="100837"/>
                  </a:lnTo>
                  <a:lnTo>
                    <a:pt x="5103876" y="1375930"/>
                  </a:lnTo>
                  <a:lnTo>
                    <a:pt x="5095951" y="1415178"/>
                  </a:lnTo>
                  <a:lnTo>
                    <a:pt x="5074340" y="1447226"/>
                  </a:lnTo>
                  <a:lnTo>
                    <a:pt x="5042287" y="1468833"/>
                  </a:lnTo>
                  <a:lnTo>
                    <a:pt x="5003038" y="1476756"/>
                  </a:lnTo>
                  <a:lnTo>
                    <a:pt x="100838" y="1476756"/>
                  </a:lnTo>
                  <a:lnTo>
                    <a:pt x="61588" y="1468833"/>
                  </a:lnTo>
                  <a:lnTo>
                    <a:pt x="29535" y="1447226"/>
                  </a:lnTo>
                  <a:lnTo>
                    <a:pt x="7924" y="1415178"/>
                  </a:lnTo>
                  <a:lnTo>
                    <a:pt x="0" y="1375930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1811" y="1955295"/>
              <a:ext cx="4962525" cy="954405"/>
            </a:xfrm>
            <a:custGeom>
              <a:avLst/>
              <a:gdLst/>
              <a:ahLst/>
              <a:cxnLst/>
              <a:rect l="l" t="t" r="r" b="b"/>
              <a:pathLst>
                <a:path w="4962525" h="954405">
                  <a:moveTo>
                    <a:pt x="4854981" y="0"/>
                  </a:moveTo>
                  <a:lnTo>
                    <a:pt x="107162" y="0"/>
                  </a:lnTo>
                  <a:lnTo>
                    <a:pt x="65451" y="8421"/>
                  </a:lnTo>
                  <a:lnTo>
                    <a:pt x="31388" y="31388"/>
                  </a:lnTo>
                  <a:lnTo>
                    <a:pt x="8421" y="65451"/>
                  </a:lnTo>
                  <a:lnTo>
                    <a:pt x="0" y="107162"/>
                  </a:lnTo>
                  <a:lnTo>
                    <a:pt x="0" y="846848"/>
                  </a:lnTo>
                  <a:lnTo>
                    <a:pt x="8421" y="888567"/>
                  </a:lnTo>
                  <a:lnTo>
                    <a:pt x="31388" y="922634"/>
                  </a:lnTo>
                  <a:lnTo>
                    <a:pt x="65451" y="945602"/>
                  </a:lnTo>
                  <a:lnTo>
                    <a:pt x="107162" y="954023"/>
                  </a:lnTo>
                  <a:lnTo>
                    <a:pt x="4854981" y="954023"/>
                  </a:lnTo>
                  <a:lnTo>
                    <a:pt x="4896692" y="945602"/>
                  </a:lnTo>
                  <a:lnTo>
                    <a:pt x="4930755" y="922634"/>
                  </a:lnTo>
                  <a:lnTo>
                    <a:pt x="4953722" y="888567"/>
                  </a:lnTo>
                  <a:lnTo>
                    <a:pt x="4962144" y="846848"/>
                  </a:lnTo>
                  <a:lnTo>
                    <a:pt x="4962144" y="107162"/>
                  </a:lnTo>
                  <a:lnTo>
                    <a:pt x="4953722" y="65451"/>
                  </a:lnTo>
                  <a:lnTo>
                    <a:pt x="4930755" y="31388"/>
                  </a:lnTo>
                  <a:lnTo>
                    <a:pt x="4896692" y="8421"/>
                  </a:lnTo>
                  <a:lnTo>
                    <a:pt x="4854981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31" y="1981200"/>
              <a:ext cx="1508759" cy="6979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9" y="1981200"/>
              <a:ext cx="966215" cy="6979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744" y="1981200"/>
              <a:ext cx="1514855" cy="697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4928" y="1981200"/>
              <a:ext cx="601979" cy="6979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3235" y="1981200"/>
              <a:ext cx="1274051" cy="6979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3627" y="1981200"/>
              <a:ext cx="966215" cy="6979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531" y="2310383"/>
              <a:ext cx="1237487" cy="6979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9927" y="2310384"/>
              <a:ext cx="601979" cy="6979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8235" y="2310383"/>
              <a:ext cx="966215" cy="6979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9360" y="2310383"/>
              <a:ext cx="1508759" cy="6979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4447" y="2310384"/>
              <a:ext cx="583691" cy="69799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27087" y="1139716"/>
            <a:ext cx="4384040" cy="1634489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825"/>
              </a:spcBef>
            </a:pPr>
            <a:r>
              <a:rPr sz="3600" spc="-20" dirty="0">
                <a:solidFill>
                  <a:srgbClr val="3B4368"/>
                </a:solidFill>
                <a:latin typeface="한컴산뜻돋움"/>
                <a:cs typeface="한컴산뜻돋움"/>
              </a:rPr>
              <a:t>none</a:t>
            </a:r>
            <a:endParaRPr sz="3600">
              <a:latin typeface="한컴산뜻돋움"/>
              <a:cs typeface="한컴산뜻돋움"/>
            </a:endParaRPr>
          </a:p>
          <a:p>
            <a:pPr marL="12700" marR="5080">
              <a:lnSpc>
                <a:spcPts val="2590"/>
              </a:lnSpc>
              <a:spcBef>
                <a:spcPts val="1475"/>
              </a:spcBef>
            </a:pP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테두리선</a:t>
            </a:r>
            <a:r>
              <a:rPr sz="24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0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없음</a:t>
            </a:r>
            <a:r>
              <a:rPr sz="2400" b="1" spc="-10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r>
              <a:rPr sz="2400" b="1" spc="-6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border-</a:t>
            </a:r>
            <a:r>
              <a:rPr sz="2400" b="1" dirty="0">
                <a:solidFill>
                  <a:srgbClr val="FFFFFF"/>
                </a:solidFill>
                <a:latin typeface="한컴산뜻돋움"/>
                <a:cs typeface="한컴산뜻돋움"/>
              </a:rPr>
              <a:t>width</a:t>
            </a:r>
            <a:r>
              <a:rPr sz="2400" b="1" spc="-9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값을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무조건</a:t>
            </a:r>
            <a:r>
              <a:rPr sz="2400" b="1" spc="-1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00" dirty="0">
                <a:solidFill>
                  <a:srgbClr val="FFFFFF"/>
                </a:solidFill>
                <a:latin typeface="한컴산뜻돋움"/>
                <a:cs typeface="한컴산뜻돋움"/>
              </a:rPr>
              <a:t>0</a:t>
            </a:r>
            <a:r>
              <a:rPr sz="2400" b="1" spc="-10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으로</a:t>
            </a:r>
            <a:r>
              <a:rPr sz="2400" b="1" spc="-1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인식한다</a:t>
            </a:r>
            <a:r>
              <a:rPr sz="2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4047" y="1138428"/>
            <a:ext cx="10787380" cy="2156460"/>
            <a:chOff x="384047" y="1138428"/>
            <a:chExt cx="10787380" cy="215646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779" y="1620012"/>
              <a:ext cx="233172" cy="2331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859" y="2956420"/>
              <a:ext cx="2507272" cy="3384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49334" y="2956485"/>
              <a:ext cx="2330129" cy="2621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9379" y="1138428"/>
              <a:ext cx="2507271" cy="3384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047" y="1214628"/>
              <a:ext cx="2330119" cy="26220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59424" y="1476753"/>
              <a:ext cx="5105400" cy="1477010"/>
            </a:xfrm>
            <a:custGeom>
              <a:avLst/>
              <a:gdLst/>
              <a:ahLst/>
              <a:cxnLst/>
              <a:rect l="l" t="t" r="r" b="b"/>
              <a:pathLst>
                <a:path w="5105400" h="1477010">
                  <a:moveTo>
                    <a:pt x="5004562" y="0"/>
                  </a:moveTo>
                  <a:lnTo>
                    <a:pt x="100838" y="0"/>
                  </a:lnTo>
                  <a:lnTo>
                    <a:pt x="61588" y="7924"/>
                  </a:lnTo>
                  <a:lnTo>
                    <a:pt x="29535" y="29535"/>
                  </a:lnTo>
                  <a:lnTo>
                    <a:pt x="7924" y="61588"/>
                  </a:lnTo>
                  <a:lnTo>
                    <a:pt x="0" y="100837"/>
                  </a:lnTo>
                  <a:lnTo>
                    <a:pt x="0" y="1375918"/>
                  </a:lnTo>
                  <a:lnTo>
                    <a:pt x="7924" y="1415167"/>
                  </a:lnTo>
                  <a:lnTo>
                    <a:pt x="29535" y="1447220"/>
                  </a:lnTo>
                  <a:lnTo>
                    <a:pt x="61588" y="1468831"/>
                  </a:lnTo>
                  <a:lnTo>
                    <a:pt x="100838" y="1476756"/>
                  </a:lnTo>
                  <a:lnTo>
                    <a:pt x="5004562" y="1476756"/>
                  </a:lnTo>
                  <a:lnTo>
                    <a:pt x="5043811" y="1468831"/>
                  </a:lnTo>
                  <a:lnTo>
                    <a:pt x="5075864" y="1447220"/>
                  </a:lnTo>
                  <a:lnTo>
                    <a:pt x="5097475" y="1415167"/>
                  </a:lnTo>
                  <a:lnTo>
                    <a:pt x="5105400" y="1375918"/>
                  </a:lnTo>
                  <a:lnTo>
                    <a:pt x="5105400" y="100837"/>
                  </a:lnTo>
                  <a:lnTo>
                    <a:pt x="5097475" y="61588"/>
                  </a:lnTo>
                  <a:lnTo>
                    <a:pt x="5075864" y="29535"/>
                  </a:lnTo>
                  <a:lnTo>
                    <a:pt x="5043811" y="7924"/>
                  </a:lnTo>
                  <a:lnTo>
                    <a:pt x="50045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59424" y="1476753"/>
              <a:ext cx="5105400" cy="1477010"/>
            </a:xfrm>
            <a:custGeom>
              <a:avLst/>
              <a:gdLst/>
              <a:ahLst/>
              <a:cxnLst/>
              <a:rect l="l" t="t" r="r" b="b"/>
              <a:pathLst>
                <a:path w="5105400" h="1477010">
                  <a:moveTo>
                    <a:pt x="0" y="100837"/>
                  </a:moveTo>
                  <a:lnTo>
                    <a:pt x="7924" y="61588"/>
                  </a:lnTo>
                  <a:lnTo>
                    <a:pt x="29535" y="29535"/>
                  </a:lnTo>
                  <a:lnTo>
                    <a:pt x="61588" y="7924"/>
                  </a:lnTo>
                  <a:lnTo>
                    <a:pt x="100838" y="0"/>
                  </a:lnTo>
                  <a:lnTo>
                    <a:pt x="5004562" y="0"/>
                  </a:lnTo>
                  <a:lnTo>
                    <a:pt x="5043811" y="7924"/>
                  </a:lnTo>
                  <a:lnTo>
                    <a:pt x="5075864" y="29535"/>
                  </a:lnTo>
                  <a:lnTo>
                    <a:pt x="5097475" y="61588"/>
                  </a:lnTo>
                  <a:lnTo>
                    <a:pt x="5105400" y="100837"/>
                  </a:lnTo>
                  <a:lnTo>
                    <a:pt x="5105400" y="1375918"/>
                  </a:lnTo>
                  <a:lnTo>
                    <a:pt x="5097475" y="1415167"/>
                  </a:lnTo>
                  <a:lnTo>
                    <a:pt x="5075864" y="1447220"/>
                  </a:lnTo>
                  <a:lnTo>
                    <a:pt x="5043811" y="1468831"/>
                  </a:lnTo>
                  <a:lnTo>
                    <a:pt x="5004562" y="1476756"/>
                  </a:lnTo>
                  <a:lnTo>
                    <a:pt x="100838" y="1476756"/>
                  </a:lnTo>
                  <a:lnTo>
                    <a:pt x="61588" y="1468831"/>
                  </a:lnTo>
                  <a:lnTo>
                    <a:pt x="29535" y="1447220"/>
                  </a:lnTo>
                  <a:lnTo>
                    <a:pt x="7924" y="1415167"/>
                  </a:lnTo>
                  <a:lnTo>
                    <a:pt x="0" y="1375918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20383" y="1955295"/>
              <a:ext cx="4962525" cy="954405"/>
            </a:xfrm>
            <a:custGeom>
              <a:avLst/>
              <a:gdLst/>
              <a:ahLst/>
              <a:cxnLst/>
              <a:rect l="l" t="t" r="r" b="b"/>
              <a:pathLst>
                <a:path w="4962525" h="954405">
                  <a:moveTo>
                    <a:pt x="4854981" y="0"/>
                  </a:moveTo>
                  <a:lnTo>
                    <a:pt x="107162" y="0"/>
                  </a:lnTo>
                  <a:lnTo>
                    <a:pt x="65451" y="8421"/>
                  </a:lnTo>
                  <a:lnTo>
                    <a:pt x="31388" y="31388"/>
                  </a:lnTo>
                  <a:lnTo>
                    <a:pt x="8421" y="65451"/>
                  </a:lnTo>
                  <a:lnTo>
                    <a:pt x="0" y="107162"/>
                  </a:lnTo>
                  <a:lnTo>
                    <a:pt x="0" y="846848"/>
                  </a:lnTo>
                  <a:lnTo>
                    <a:pt x="8421" y="888567"/>
                  </a:lnTo>
                  <a:lnTo>
                    <a:pt x="31388" y="922634"/>
                  </a:lnTo>
                  <a:lnTo>
                    <a:pt x="65451" y="945602"/>
                  </a:lnTo>
                  <a:lnTo>
                    <a:pt x="107162" y="954023"/>
                  </a:lnTo>
                  <a:lnTo>
                    <a:pt x="4854981" y="954023"/>
                  </a:lnTo>
                  <a:lnTo>
                    <a:pt x="4896692" y="945602"/>
                  </a:lnTo>
                  <a:lnTo>
                    <a:pt x="4930755" y="922634"/>
                  </a:lnTo>
                  <a:lnTo>
                    <a:pt x="4953722" y="888567"/>
                  </a:lnTo>
                  <a:lnTo>
                    <a:pt x="4962144" y="846848"/>
                  </a:lnTo>
                  <a:lnTo>
                    <a:pt x="4962144" y="107162"/>
                  </a:lnTo>
                  <a:lnTo>
                    <a:pt x="4953722" y="65451"/>
                  </a:lnTo>
                  <a:lnTo>
                    <a:pt x="4930755" y="31388"/>
                  </a:lnTo>
                  <a:lnTo>
                    <a:pt x="4896692" y="8421"/>
                  </a:lnTo>
                  <a:lnTo>
                    <a:pt x="4854981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66103" y="2129040"/>
              <a:ext cx="966215" cy="6979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08647" y="2129028"/>
              <a:ext cx="559307" cy="6979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4283" y="2129040"/>
              <a:ext cx="1237487" cy="69797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28204" y="2129040"/>
              <a:ext cx="694943" cy="69797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68055" y="2129040"/>
              <a:ext cx="966215" cy="6979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10600" y="2129028"/>
              <a:ext cx="559307" cy="69799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365704" y="1395761"/>
            <a:ext cx="26060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3B4368"/>
                </a:solidFill>
                <a:latin typeface="한컴산뜻돋움"/>
                <a:cs typeface="한컴산뜻돋움"/>
              </a:rPr>
              <a:t>dotted</a:t>
            </a:r>
            <a:endParaRPr sz="3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점선</a:t>
            </a:r>
            <a:r>
              <a:rPr sz="2400" b="1" spc="-125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원으로</a:t>
            </a:r>
            <a:r>
              <a:rPr sz="2400" b="1" spc="-10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된</a:t>
            </a:r>
            <a:r>
              <a:rPr sz="24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점선</a:t>
            </a:r>
            <a:r>
              <a:rPr sz="2400" b="1" spc="-30" dirty="0">
                <a:solidFill>
                  <a:srgbClr val="FFFFFF"/>
                </a:solidFill>
                <a:latin typeface="한컴산뜻돋움"/>
                <a:cs typeface="한컴산뜻돋움"/>
              </a:rPr>
              <a:t>)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4501" y="1138428"/>
            <a:ext cx="11003915" cy="3623310"/>
            <a:chOff x="714501" y="1138428"/>
            <a:chExt cx="11003915" cy="3623310"/>
          </a:xfrm>
        </p:grpSpPr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5351" y="1638300"/>
              <a:ext cx="233172" cy="2331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85431" y="2956420"/>
              <a:ext cx="2507270" cy="33846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87905" y="2956485"/>
              <a:ext cx="2330129" cy="26218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7952" y="1138428"/>
              <a:ext cx="2507272" cy="3384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2619" y="1214628"/>
              <a:ext cx="2330119" cy="26220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20851" y="3278118"/>
              <a:ext cx="5104130" cy="1477010"/>
            </a:xfrm>
            <a:custGeom>
              <a:avLst/>
              <a:gdLst/>
              <a:ahLst/>
              <a:cxnLst/>
              <a:rect l="l" t="t" r="r" b="b"/>
              <a:pathLst>
                <a:path w="5104130" h="1477010">
                  <a:moveTo>
                    <a:pt x="5003038" y="0"/>
                  </a:moveTo>
                  <a:lnTo>
                    <a:pt x="100838" y="0"/>
                  </a:lnTo>
                  <a:lnTo>
                    <a:pt x="61588" y="7924"/>
                  </a:lnTo>
                  <a:lnTo>
                    <a:pt x="29535" y="29535"/>
                  </a:lnTo>
                  <a:lnTo>
                    <a:pt x="7924" y="61588"/>
                  </a:lnTo>
                  <a:lnTo>
                    <a:pt x="0" y="100837"/>
                  </a:lnTo>
                  <a:lnTo>
                    <a:pt x="0" y="1375930"/>
                  </a:lnTo>
                  <a:lnTo>
                    <a:pt x="7924" y="1415178"/>
                  </a:lnTo>
                  <a:lnTo>
                    <a:pt x="29535" y="1447226"/>
                  </a:lnTo>
                  <a:lnTo>
                    <a:pt x="61588" y="1468833"/>
                  </a:lnTo>
                  <a:lnTo>
                    <a:pt x="100838" y="1476756"/>
                  </a:lnTo>
                  <a:lnTo>
                    <a:pt x="5003038" y="1476756"/>
                  </a:lnTo>
                  <a:lnTo>
                    <a:pt x="5042287" y="1468833"/>
                  </a:lnTo>
                  <a:lnTo>
                    <a:pt x="5074340" y="1447226"/>
                  </a:lnTo>
                  <a:lnTo>
                    <a:pt x="5095951" y="1415178"/>
                  </a:lnTo>
                  <a:lnTo>
                    <a:pt x="5103876" y="1375930"/>
                  </a:lnTo>
                  <a:lnTo>
                    <a:pt x="5103876" y="100837"/>
                  </a:lnTo>
                  <a:lnTo>
                    <a:pt x="5095951" y="61588"/>
                  </a:lnTo>
                  <a:lnTo>
                    <a:pt x="5074340" y="29535"/>
                  </a:lnTo>
                  <a:lnTo>
                    <a:pt x="5042287" y="7924"/>
                  </a:lnTo>
                  <a:lnTo>
                    <a:pt x="5003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0851" y="3278118"/>
              <a:ext cx="5104130" cy="1477010"/>
            </a:xfrm>
            <a:custGeom>
              <a:avLst/>
              <a:gdLst/>
              <a:ahLst/>
              <a:cxnLst/>
              <a:rect l="l" t="t" r="r" b="b"/>
              <a:pathLst>
                <a:path w="5104130" h="1477010">
                  <a:moveTo>
                    <a:pt x="0" y="100837"/>
                  </a:moveTo>
                  <a:lnTo>
                    <a:pt x="7924" y="61588"/>
                  </a:lnTo>
                  <a:lnTo>
                    <a:pt x="29535" y="29535"/>
                  </a:lnTo>
                  <a:lnTo>
                    <a:pt x="61588" y="7924"/>
                  </a:lnTo>
                  <a:lnTo>
                    <a:pt x="100838" y="0"/>
                  </a:lnTo>
                  <a:lnTo>
                    <a:pt x="5003038" y="0"/>
                  </a:lnTo>
                  <a:lnTo>
                    <a:pt x="5042287" y="7924"/>
                  </a:lnTo>
                  <a:lnTo>
                    <a:pt x="5074340" y="29535"/>
                  </a:lnTo>
                  <a:lnTo>
                    <a:pt x="5095951" y="61588"/>
                  </a:lnTo>
                  <a:lnTo>
                    <a:pt x="5103876" y="100837"/>
                  </a:lnTo>
                  <a:lnTo>
                    <a:pt x="5103876" y="1375930"/>
                  </a:lnTo>
                  <a:lnTo>
                    <a:pt x="5095951" y="1415178"/>
                  </a:lnTo>
                  <a:lnTo>
                    <a:pt x="5074340" y="1447226"/>
                  </a:lnTo>
                  <a:lnTo>
                    <a:pt x="5042287" y="1468833"/>
                  </a:lnTo>
                  <a:lnTo>
                    <a:pt x="5003038" y="1476756"/>
                  </a:lnTo>
                  <a:lnTo>
                    <a:pt x="100838" y="1476756"/>
                  </a:lnTo>
                  <a:lnTo>
                    <a:pt x="61588" y="1468833"/>
                  </a:lnTo>
                  <a:lnTo>
                    <a:pt x="29535" y="1447226"/>
                  </a:lnTo>
                  <a:lnTo>
                    <a:pt x="7924" y="1415178"/>
                  </a:lnTo>
                  <a:lnTo>
                    <a:pt x="0" y="1375930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1811" y="3756655"/>
              <a:ext cx="4962525" cy="952500"/>
            </a:xfrm>
            <a:custGeom>
              <a:avLst/>
              <a:gdLst/>
              <a:ahLst/>
              <a:cxnLst/>
              <a:rect l="l" t="t" r="r" b="b"/>
              <a:pathLst>
                <a:path w="4962525" h="952500">
                  <a:moveTo>
                    <a:pt x="4855146" y="0"/>
                  </a:moveTo>
                  <a:lnTo>
                    <a:pt x="106997" y="0"/>
                  </a:lnTo>
                  <a:lnTo>
                    <a:pt x="65349" y="8408"/>
                  </a:lnTo>
                  <a:lnTo>
                    <a:pt x="31338" y="31338"/>
                  </a:lnTo>
                  <a:lnTo>
                    <a:pt x="8408" y="65349"/>
                  </a:lnTo>
                  <a:lnTo>
                    <a:pt x="0" y="106997"/>
                  </a:lnTo>
                  <a:lnTo>
                    <a:pt x="0" y="845515"/>
                  </a:lnTo>
                  <a:lnTo>
                    <a:pt x="8408" y="887161"/>
                  </a:lnTo>
                  <a:lnTo>
                    <a:pt x="31338" y="921167"/>
                  </a:lnTo>
                  <a:lnTo>
                    <a:pt x="65349" y="944093"/>
                  </a:lnTo>
                  <a:lnTo>
                    <a:pt x="106997" y="952500"/>
                  </a:lnTo>
                  <a:lnTo>
                    <a:pt x="4855146" y="952500"/>
                  </a:lnTo>
                  <a:lnTo>
                    <a:pt x="4896794" y="944093"/>
                  </a:lnTo>
                  <a:lnTo>
                    <a:pt x="4930805" y="921167"/>
                  </a:lnTo>
                  <a:lnTo>
                    <a:pt x="4953735" y="887161"/>
                  </a:lnTo>
                  <a:lnTo>
                    <a:pt x="4962144" y="845515"/>
                  </a:lnTo>
                  <a:lnTo>
                    <a:pt x="4962144" y="106997"/>
                  </a:lnTo>
                  <a:lnTo>
                    <a:pt x="4953735" y="65349"/>
                  </a:lnTo>
                  <a:lnTo>
                    <a:pt x="4930805" y="31338"/>
                  </a:lnTo>
                  <a:lnTo>
                    <a:pt x="4896794" y="8408"/>
                  </a:lnTo>
                  <a:lnTo>
                    <a:pt x="4855146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7531" y="3928871"/>
              <a:ext cx="966215" cy="69799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0076" y="3928872"/>
              <a:ext cx="559307" cy="6979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5711" y="3928871"/>
              <a:ext cx="1508759" cy="6979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0903" y="3928871"/>
              <a:ext cx="694943" cy="69799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00756" y="3928871"/>
              <a:ext cx="966215" cy="6979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43300" y="3928872"/>
              <a:ext cx="559308" cy="69799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027087" y="3187617"/>
            <a:ext cx="2877185" cy="120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3B4368"/>
                </a:solidFill>
                <a:latin typeface="한컴산뜻돋움"/>
                <a:cs typeface="한컴산뜻돋움"/>
              </a:rPr>
              <a:t>dashed</a:t>
            </a:r>
            <a:endParaRPr sz="3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점선</a:t>
            </a:r>
            <a:r>
              <a:rPr sz="2400" b="1" spc="-130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직선으로</a:t>
            </a:r>
            <a:r>
              <a:rPr sz="2400" b="1" spc="-9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된</a:t>
            </a:r>
            <a:r>
              <a:rPr sz="2400" b="1" spc="-10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점선</a:t>
            </a:r>
            <a:r>
              <a:rPr sz="24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)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84047" y="2939795"/>
            <a:ext cx="10787380" cy="2156460"/>
            <a:chOff x="384047" y="2939795"/>
            <a:chExt cx="10787380" cy="2156460"/>
          </a:xfrm>
        </p:grpSpPr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779" y="3439667"/>
              <a:ext cx="233172" cy="23317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859" y="4757781"/>
              <a:ext cx="2507272" cy="33847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49333" y="4757881"/>
              <a:ext cx="2330129" cy="2606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9379" y="2939795"/>
              <a:ext cx="2507271" cy="33846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047" y="3016008"/>
              <a:ext cx="2330119" cy="26218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059424" y="3278121"/>
              <a:ext cx="5105400" cy="1477010"/>
            </a:xfrm>
            <a:custGeom>
              <a:avLst/>
              <a:gdLst/>
              <a:ahLst/>
              <a:cxnLst/>
              <a:rect l="l" t="t" r="r" b="b"/>
              <a:pathLst>
                <a:path w="5105400" h="1477010">
                  <a:moveTo>
                    <a:pt x="5004562" y="0"/>
                  </a:moveTo>
                  <a:lnTo>
                    <a:pt x="100838" y="0"/>
                  </a:lnTo>
                  <a:lnTo>
                    <a:pt x="61588" y="7924"/>
                  </a:lnTo>
                  <a:lnTo>
                    <a:pt x="29535" y="29535"/>
                  </a:lnTo>
                  <a:lnTo>
                    <a:pt x="7924" y="61588"/>
                  </a:lnTo>
                  <a:lnTo>
                    <a:pt x="0" y="100837"/>
                  </a:lnTo>
                  <a:lnTo>
                    <a:pt x="0" y="1375918"/>
                  </a:lnTo>
                  <a:lnTo>
                    <a:pt x="7924" y="1415167"/>
                  </a:lnTo>
                  <a:lnTo>
                    <a:pt x="29535" y="1447220"/>
                  </a:lnTo>
                  <a:lnTo>
                    <a:pt x="61588" y="1468831"/>
                  </a:lnTo>
                  <a:lnTo>
                    <a:pt x="100838" y="1476756"/>
                  </a:lnTo>
                  <a:lnTo>
                    <a:pt x="5004562" y="1476756"/>
                  </a:lnTo>
                  <a:lnTo>
                    <a:pt x="5043811" y="1468831"/>
                  </a:lnTo>
                  <a:lnTo>
                    <a:pt x="5075864" y="1447220"/>
                  </a:lnTo>
                  <a:lnTo>
                    <a:pt x="5097475" y="1415167"/>
                  </a:lnTo>
                  <a:lnTo>
                    <a:pt x="5105400" y="1375918"/>
                  </a:lnTo>
                  <a:lnTo>
                    <a:pt x="5105400" y="100837"/>
                  </a:lnTo>
                  <a:lnTo>
                    <a:pt x="5097475" y="61588"/>
                  </a:lnTo>
                  <a:lnTo>
                    <a:pt x="5075864" y="29535"/>
                  </a:lnTo>
                  <a:lnTo>
                    <a:pt x="5043811" y="7924"/>
                  </a:lnTo>
                  <a:lnTo>
                    <a:pt x="50045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59424" y="3278121"/>
              <a:ext cx="5105400" cy="1477010"/>
            </a:xfrm>
            <a:custGeom>
              <a:avLst/>
              <a:gdLst/>
              <a:ahLst/>
              <a:cxnLst/>
              <a:rect l="l" t="t" r="r" b="b"/>
              <a:pathLst>
                <a:path w="5105400" h="1477010">
                  <a:moveTo>
                    <a:pt x="0" y="100837"/>
                  </a:moveTo>
                  <a:lnTo>
                    <a:pt x="7924" y="61588"/>
                  </a:lnTo>
                  <a:lnTo>
                    <a:pt x="29535" y="29535"/>
                  </a:lnTo>
                  <a:lnTo>
                    <a:pt x="61588" y="7924"/>
                  </a:lnTo>
                  <a:lnTo>
                    <a:pt x="100838" y="0"/>
                  </a:lnTo>
                  <a:lnTo>
                    <a:pt x="5004562" y="0"/>
                  </a:lnTo>
                  <a:lnTo>
                    <a:pt x="5043811" y="7924"/>
                  </a:lnTo>
                  <a:lnTo>
                    <a:pt x="5075864" y="29535"/>
                  </a:lnTo>
                  <a:lnTo>
                    <a:pt x="5097475" y="61588"/>
                  </a:lnTo>
                  <a:lnTo>
                    <a:pt x="5105400" y="100837"/>
                  </a:lnTo>
                  <a:lnTo>
                    <a:pt x="5105400" y="1375918"/>
                  </a:lnTo>
                  <a:lnTo>
                    <a:pt x="5097475" y="1415167"/>
                  </a:lnTo>
                  <a:lnTo>
                    <a:pt x="5075864" y="1447220"/>
                  </a:lnTo>
                  <a:lnTo>
                    <a:pt x="5043811" y="1468831"/>
                  </a:lnTo>
                  <a:lnTo>
                    <a:pt x="5004562" y="1476756"/>
                  </a:lnTo>
                  <a:lnTo>
                    <a:pt x="100838" y="1476756"/>
                  </a:lnTo>
                  <a:lnTo>
                    <a:pt x="61588" y="1468831"/>
                  </a:lnTo>
                  <a:lnTo>
                    <a:pt x="29535" y="1447220"/>
                  </a:lnTo>
                  <a:lnTo>
                    <a:pt x="7924" y="1415167"/>
                  </a:lnTo>
                  <a:lnTo>
                    <a:pt x="0" y="1375918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20383" y="3756654"/>
              <a:ext cx="4962525" cy="952500"/>
            </a:xfrm>
            <a:custGeom>
              <a:avLst/>
              <a:gdLst/>
              <a:ahLst/>
              <a:cxnLst/>
              <a:rect l="l" t="t" r="r" b="b"/>
              <a:pathLst>
                <a:path w="4962525" h="952500">
                  <a:moveTo>
                    <a:pt x="4855146" y="0"/>
                  </a:moveTo>
                  <a:lnTo>
                    <a:pt x="106997" y="0"/>
                  </a:lnTo>
                  <a:lnTo>
                    <a:pt x="65349" y="8408"/>
                  </a:lnTo>
                  <a:lnTo>
                    <a:pt x="31338" y="31338"/>
                  </a:lnTo>
                  <a:lnTo>
                    <a:pt x="8408" y="65349"/>
                  </a:lnTo>
                  <a:lnTo>
                    <a:pt x="0" y="106997"/>
                  </a:lnTo>
                  <a:lnTo>
                    <a:pt x="0" y="845515"/>
                  </a:lnTo>
                  <a:lnTo>
                    <a:pt x="8408" y="887161"/>
                  </a:lnTo>
                  <a:lnTo>
                    <a:pt x="31338" y="921167"/>
                  </a:lnTo>
                  <a:lnTo>
                    <a:pt x="65349" y="944093"/>
                  </a:lnTo>
                  <a:lnTo>
                    <a:pt x="106997" y="952500"/>
                  </a:lnTo>
                  <a:lnTo>
                    <a:pt x="4855146" y="952500"/>
                  </a:lnTo>
                  <a:lnTo>
                    <a:pt x="4896794" y="944093"/>
                  </a:lnTo>
                  <a:lnTo>
                    <a:pt x="4930805" y="921167"/>
                  </a:lnTo>
                  <a:lnTo>
                    <a:pt x="4953735" y="887161"/>
                  </a:lnTo>
                  <a:lnTo>
                    <a:pt x="4962144" y="845515"/>
                  </a:lnTo>
                  <a:lnTo>
                    <a:pt x="4962144" y="106997"/>
                  </a:lnTo>
                  <a:lnTo>
                    <a:pt x="4953735" y="65349"/>
                  </a:lnTo>
                  <a:lnTo>
                    <a:pt x="4930805" y="31338"/>
                  </a:lnTo>
                  <a:lnTo>
                    <a:pt x="4896794" y="8408"/>
                  </a:lnTo>
                  <a:lnTo>
                    <a:pt x="4855146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66103" y="3912120"/>
              <a:ext cx="966215" cy="697979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365704" y="3187617"/>
            <a:ext cx="1097280" cy="118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3B4368"/>
                </a:solidFill>
                <a:latin typeface="한컴산뜻돋움"/>
                <a:cs typeface="한컴산뜻돋움"/>
              </a:rPr>
              <a:t>solid</a:t>
            </a:r>
            <a:endParaRPr sz="3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sz="24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실선</a:t>
            </a:r>
            <a:endParaRPr sz="2400">
              <a:latin typeface="나눔고딕 ExtraBold"/>
              <a:cs typeface="나눔고딕 ExtraBold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14501" y="2939795"/>
            <a:ext cx="11003915" cy="3621404"/>
            <a:chOff x="714501" y="2939795"/>
            <a:chExt cx="11003915" cy="3621404"/>
          </a:xfrm>
        </p:grpSpPr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5351" y="3439667"/>
              <a:ext cx="233172" cy="23317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85431" y="4757781"/>
              <a:ext cx="2507270" cy="33847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87905" y="4757881"/>
              <a:ext cx="2330129" cy="2606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7952" y="2939795"/>
              <a:ext cx="2507272" cy="33846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2619" y="3016008"/>
              <a:ext cx="2330119" cy="26218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20851" y="5079495"/>
              <a:ext cx="5104130" cy="1475740"/>
            </a:xfrm>
            <a:custGeom>
              <a:avLst/>
              <a:gdLst/>
              <a:ahLst/>
              <a:cxnLst/>
              <a:rect l="l" t="t" r="r" b="b"/>
              <a:pathLst>
                <a:path w="5104130" h="1475740">
                  <a:moveTo>
                    <a:pt x="5003152" y="0"/>
                  </a:moveTo>
                  <a:lnTo>
                    <a:pt x="100723" y="0"/>
                  </a:lnTo>
                  <a:lnTo>
                    <a:pt x="61518" y="7915"/>
                  </a:lnTo>
                  <a:lnTo>
                    <a:pt x="29502" y="29502"/>
                  </a:lnTo>
                  <a:lnTo>
                    <a:pt x="7915" y="61518"/>
                  </a:lnTo>
                  <a:lnTo>
                    <a:pt x="0" y="100723"/>
                  </a:lnTo>
                  <a:lnTo>
                    <a:pt x="0" y="1374495"/>
                  </a:lnTo>
                  <a:lnTo>
                    <a:pt x="7915" y="1413708"/>
                  </a:lnTo>
                  <a:lnTo>
                    <a:pt x="29502" y="1445728"/>
                  </a:lnTo>
                  <a:lnTo>
                    <a:pt x="61518" y="1467316"/>
                  </a:lnTo>
                  <a:lnTo>
                    <a:pt x="100723" y="1475232"/>
                  </a:lnTo>
                  <a:lnTo>
                    <a:pt x="5003152" y="1475232"/>
                  </a:lnTo>
                  <a:lnTo>
                    <a:pt x="5042357" y="1467316"/>
                  </a:lnTo>
                  <a:lnTo>
                    <a:pt x="5074373" y="1445728"/>
                  </a:lnTo>
                  <a:lnTo>
                    <a:pt x="5095960" y="1413708"/>
                  </a:lnTo>
                  <a:lnTo>
                    <a:pt x="5103876" y="1374495"/>
                  </a:lnTo>
                  <a:lnTo>
                    <a:pt x="5103876" y="100723"/>
                  </a:lnTo>
                  <a:lnTo>
                    <a:pt x="5095960" y="61518"/>
                  </a:lnTo>
                  <a:lnTo>
                    <a:pt x="5074373" y="29502"/>
                  </a:lnTo>
                  <a:lnTo>
                    <a:pt x="5042357" y="7915"/>
                  </a:lnTo>
                  <a:lnTo>
                    <a:pt x="5003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20851" y="5079495"/>
              <a:ext cx="5104130" cy="1475740"/>
            </a:xfrm>
            <a:custGeom>
              <a:avLst/>
              <a:gdLst/>
              <a:ahLst/>
              <a:cxnLst/>
              <a:rect l="l" t="t" r="r" b="b"/>
              <a:pathLst>
                <a:path w="5104130" h="1475740">
                  <a:moveTo>
                    <a:pt x="0" y="100723"/>
                  </a:moveTo>
                  <a:lnTo>
                    <a:pt x="7915" y="61518"/>
                  </a:lnTo>
                  <a:lnTo>
                    <a:pt x="29502" y="29502"/>
                  </a:lnTo>
                  <a:lnTo>
                    <a:pt x="61518" y="7915"/>
                  </a:lnTo>
                  <a:lnTo>
                    <a:pt x="100723" y="0"/>
                  </a:lnTo>
                  <a:lnTo>
                    <a:pt x="5003152" y="0"/>
                  </a:lnTo>
                  <a:lnTo>
                    <a:pt x="5042357" y="7915"/>
                  </a:lnTo>
                  <a:lnTo>
                    <a:pt x="5074373" y="29502"/>
                  </a:lnTo>
                  <a:lnTo>
                    <a:pt x="5095960" y="61518"/>
                  </a:lnTo>
                  <a:lnTo>
                    <a:pt x="5103876" y="100723"/>
                  </a:lnTo>
                  <a:lnTo>
                    <a:pt x="5103876" y="1374495"/>
                  </a:lnTo>
                  <a:lnTo>
                    <a:pt x="5095960" y="1413708"/>
                  </a:lnTo>
                  <a:lnTo>
                    <a:pt x="5074373" y="1445728"/>
                  </a:lnTo>
                  <a:lnTo>
                    <a:pt x="5042357" y="1467316"/>
                  </a:lnTo>
                  <a:lnTo>
                    <a:pt x="5003152" y="1475232"/>
                  </a:lnTo>
                  <a:lnTo>
                    <a:pt x="100723" y="1475232"/>
                  </a:lnTo>
                  <a:lnTo>
                    <a:pt x="61518" y="1467316"/>
                  </a:lnTo>
                  <a:lnTo>
                    <a:pt x="29502" y="1445728"/>
                  </a:lnTo>
                  <a:lnTo>
                    <a:pt x="7915" y="1413708"/>
                  </a:lnTo>
                  <a:lnTo>
                    <a:pt x="0" y="1374495"/>
                  </a:lnTo>
                  <a:lnTo>
                    <a:pt x="0" y="100723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1811" y="5558022"/>
              <a:ext cx="4962525" cy="952500"/>
            </a:xfrm>
            <a:custGeom>
              <a:avLst/>
              <a:gdLst/>
              <a:ahLst/>
              <a:cxnLst/>
              <a:rect l="l" t="t" r="r" b="b"/>
              <a:pathLst>
                <a:path w="4962525" h="952500">
                  <a:moveTo>
                    <a:pt x="4855146" y="0"/>
                  </a:moveTo>
                  <a:lnTo>
                    <a:pt x="106997" y="0"/>
                  </a:lnTo>
                  <a:lnTo>
                    <a:pt x="65349" y="8408"/>
                  </a:lnTo>
                  <a:lnTo>
                    <a:pt x="31338" y="31338"/>
                  </a:lnTo>
                  <a:lnTo>
                    <a:pt x="8408" y="65349"/>
                  </a:lnTo>
                  <a:lnTo>
                    <a:pt x="0" y="106997"/>
                  </a:lnTo>
                  <a:lnTo>
                    <a:pt x="0" y="845515"/>
                  </a:lnTo>
                  <a:lnTo>
                    <a:pt x="8408" y="887161"/>
                  </a:lnTo>
                  <a:lnTo>
                    <a:pt x="31338" y="921167"/>
                  </a:lnTo>
                  <a:lnTo>
                    <a:pt x="65349" y="944093"/>
                  </a:lnTo>
                  <a:lnTo>
                    <a:pt x="106997" y="952500"/>
                  </a:lnTo>
                  <a:lnTo>
                    <a:pt x="4855146" y="952500"/>
                  </a:lnTo>
                  <a:lnTo>
                    <a:pt x="4896794" y="944093"/>
                  </a:lnTo>
                  <a:lnTo>
                    <a:pt x="4930805" y="921167"/>
                  </a:lnTo>
                  <a:lnTo>
                    <a:pt x="4953735" y="887161"/>
                  </a:lnTo>
                  <a:lnTo>
                    <a:pt x="4962144" y="845515"/>
                  </a:lnTo>
                  <a:lnTo>
                    <a:pt x="4962144" y="106997"/>
                  </a:lnTo>
                  <a:lnTo>
                    <a:pt x="4953735" y="65349"/>
                  </a:lnTo>
                  <a:lnTo>
                    <a:pt x="4930805" y="31338"/>
                  </a:lnTo>
                  <a:lnTo>
                    <a:pt x="4896794" y="8408"/>
                  </a:lnTo>
                  <a:lnTo>
                    <a:pt x="4855146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531" y="5739383"/>
              <a:ext cx="694943" cy="69799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67383" y="5739383"/>
              <a:ext cx="1237487" cy="69799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49779" y="5739383"/>
              <a:ext cx="966215" cy="697991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1027087" y="4997942"/>
            <a:ext cx="179070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355" algn="ctr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3B4368"/>
                </a:solidFill>
                <a:latin typeface="한컴산뜻돋움"/>
                <a:cs typeface="한컴산뜻돋움"/>
              </a:rPr>
              <a:t>double</a:t>
            </a:r>
            <a:endParaRPr sz="3600">
              <a:latin typeface="한컴산뜻돋움"/>
              <a:cs typeface="한컴산뜻돋움"/>
            </a:endParaRPr>
          </a:p>
          <a:p>
            <a:pPr algn="ctr">
              <a:lnSpc>
                <a:spcPct val="100000"/>
              </a:lnSpc>
              <a:spcBef>
                <a:spcPts val="2095"/>
              </a:spcBef>
            </a:pP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두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줄짜리</a:t>
            </a: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실선</a:t>
            </a:r>
            <a:endParaRPr sz="2400">
              <a:latin typeface="나눔고딕 ExtraBold"/>
              <a:cs typeface="나눔고딕 ExtraBold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84047" y="4741164"/>
            <a:ext cx="10787380" cy="2117090"/>
            <a:chOff x="384047" y="4741164"/>
            <a:chExt cx="10787380" cy="2117090"/>
          </a:xfrm>
        </p:grpSpPr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779" y="5241036"/>
              <a:ext cx="233172" cy="23317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20148" y="6559149"/>
              <a:ext cx="2333983" cy="29885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49333" y="6559248"/>
              <a:ext cx="2330129" cy="2606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9379" y="4741164"/>
              <a:ext cx="2507271" cy="33847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4047" y="4817376"/>
              <a:ext cx="2330119" cy="26218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059424" y="5079497"/>
              <a:ext cx="5105400" cy="1475740"/>
            </a:xfrm>
            <a:custGeom>
              <a:avLst/>
              <a:gdLst/>
              <a:ahLst/>
              <a:cxnLst/>
              <a:rect l="l" t="t" r="r" b="b"/>
              <a:pathLst>
                <a:path w="5105400" h="1475740">
                  <a:moveTo>
                    <a:pt x="5004676" y="0"/>
                  </a:moveTo>
                  <a:lnTo>
                    <a:pt x="100723" y="0"/>
                  </a:lnTo>
                  <a:lnTo>
                    <a:pt x="61518" y="7915"/>
                  </a:lnTo>
                  <a:lnTo>
                    <a:pt x="29502" y="29502"/>
                  </a:lnTo>
                  <a:lnTo>
                    <a:pt x="7915" y="61518"/>
                  </a:lnTo>
                  <a:lnTo>
                    <a:pt x="0" y="100723"/>
                  </a:lnTo>
                  <a:lnTo>
                    <a:pt x="0" y="1374495"/>
                  </a:lnTo>
                  <a:lnTo>
                    <a:pt x="7915" y="1413708"/>
                  </a:lnTo>
                  <a:lnTo>
                    <a:pt x="29502" y="1445728"/>
                  </a:lnTo>
                  <a:lnTo>
                    <a:pt x="61518" y="1467316"/>
                  </a:lnTo>
                  <a:lnTo>
                    <a:pt x="100723" y="1475232"/>
                  </a:lnTo>
                  <a:lnTo>
                    <a:pt x="5004676" y="1475232"/>
                  </a:lnTo>
                  <a:lnTo>
                    <a:pt x="5043881" y="1467316"/>
                  </a:lnTo>
                  <a:lnTo>
                    <a:pt x="5075897" y="1445728"/>
                  </a:lnTo>
                  <a:lnTo>
                    <a:pt x="5097484" y="1413708"/>
                  </a:lnTo>
                  <a:lnTo>
                    <a:pt x="5105400" y="1374495"/>
                  </a:lnTo>
                  <a:lnTo>
                    <a:pt x="5105400" y="100723"/>
                  </a:lnTo>
                  <a:lnTo>
                    <a:pt x="5097484" y="61518"/>
                  </a:lnTo>
                  <a:lnTo>
                    <a:pt x="5075897" y="29502"/>
                  </a:lnTo>
                  <a:lnTo>
                    <a:pt x="5043881" y="7915"/>
                  </a:lnTo>
                  <a:lnTo>
                    <a:pt x="50046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059424" y="5079497"/>
              <a:ext cx="5105400" cy="1475740"/>
            </a:xfrm>
            <a:custGeom>
              <a:avLst/>
              <a:gdLst/>
              <a:ahLst/>
              <a:cxnLst/>
              <a:rect l="l" t="t" r="r" b="b"/>
              <a:pathLst>
                <a:path w="5105400" h="1475740">
                  <a:moveTo>
                    <a:pt x="0" y="100723"/>
                  </a:moveTo>
                  <a:lnTo>
                    <a:pt x="7915" y="61518"/>
                  </a:lnTo>
                  <a:lnTo>
                    <a:pt x="29502" y="29502"/>
                  </a:lnTo>
                  <a:lnTo>
                    <a:pt x="61518" y="7915"/>
                  </a:lnTo>
                  <a:lnTo>
                    <a:pt x="100723" y="0"/>
                  </a:lnTo>
                  <a:lnTo>
                    <a:pt x="5004676" y="0"/>
                  </a:lnTo>
                  <a:lnTo>
                    <a:pt x="5043881" y="7915"/>
                  </a:lnTo>
                  <a:lnTo>
                    <a:pt x="5075897" y="29502"/>
                  </a:lnTo>
                  <a:lnTo>
                    <a:pt x="5097484" y="61518"/>
                  </a:lnTo>
                  <a:lnTo>
                    <a:pt x="5105400" y="100723"/>
                  </a:lnTo>
                  <a:lnTo>
                    <a:pt x="5105400" y="1374495"/>
                  </a:lnTo>
                  <a:lnTo>
                    <a:pt x="5097484" y="1413708"/>
                  </a:lnTo>
                  <a:lnTo>
                    <a:pt x="5075897" y="1445728"/>
                  </a:lnTo>
                  <a:lnTo>
                    <a:pt x="5043881" y="1467316"/>
                  </a:lnTo>
                  <a:lnTo>
                    <a:pt x="5004676" y="1475232"/>
                  </a:lnTo>
                  <a:lnTo>
                    <a:pt x="100723" y="1475232"/>
                  </a:lnTo>
                  <a:lnTo>
                    <a:pt x="61518" y="1467316"/>
                  </a:lnTo>
                  <a:lnTo>
                    <a:pt x="29502" y="1445728"/>
                  </a:lnTo>
                  <a:lnTo>
                    <a:pt x="7915" y="1413708"/>
                  </a:lnTo>
                  <a:lnTo>
                    <a:pt x="0" y="1374495"/>
                  </a:lnTo>
                  <a:lnTo>
                    <a:pt x="0" y="100723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20383" y="5558022"/>
              <a:ext cx="4962525" cy="952500"/>
            </a:xfrm>
            <a:custGeom>
              <a:avLst/>
              <a:gdLst/>
              <a:ahLst/>
              <a:cxnLst/>
              <a:rect l="l" t="t" r="r" b="b"/>
              <a:pathLst>
                <a:path w="4962525" h="952500">
                  <a:moveTo>
                    <a:pt x="4855146" y="0"/>
                  </a:moveTo>
                  <a:lnTo>
                    <a:pt x="106997" y="0"/>
                  </a:lnTo>
                  <a:lnTo>
                    <a:pt x="65349" y="8408"/>
                  </a:lnTo>
                  <a:lnTo>
                    <a:pt x="31338" y="31338"/>
                  </a:lnTo>
                  <a:lnTo>
                    <a:pt x="8408" y="65349"/>
                  </a:lnTo>
                  <a:lnTo>
                    <a:pt x="0" y="106997"/>
                  </a:lnTo>
                  <a:lnTo>
                    <a:pt x="0" y="845515"/>
                  </a:lnTo>
                  <a:lnTo>
                    <a:pt x="8408" y="887161"/>
                  </a:lnTo>
                  <a:lnTo>
                    <a:pt x="31338" y="921167"/>
                  </a:lnTo>
                  <a:lnTo>
                    <a:pt x="65349" y="944093"/>
                  </a:lnTo>
                  <a:lnTo>
                    <a:pt x="106997" y="952500"/>
                  </a:lnTo>
                  <a:lnTo>
                    <a:pt x="4855146" y="952500"/>
                  </a:lnTo>
                  <a:lnTo>
                    <a:pt x="4896794" y="944093"/>
                  </a:lnTo>
                  <a:lnTo>
                    <a:pt x="4930805" y="921167"/>
                  </a:lnTo>
                  <a:lnTo>
                    <a:pt x="4953735" y="887161"/>
                  </a:lnTo>
                  <a:lnTo>
                    <a:pt x="4962144" y="845515"/>
                  </a:lnTo>
                  <a:lnTo>
                    <a:pt x="4962144" y="106997"/>
                  </a:lnTo>
                  <a:lnTo>
                    <a:pt x="4953735" y="65349"/>
                  </a:lnTo>
                  <a:lnTo>
                    <a:pt x="4930805" y="31338"/>
                  </a:lnTo>
                  <a:lnTo>
                    <a:pt x="4896794" y="8408"/>
                  </a:lnTo>
                  <a:lnTo>
                    <a:pt x="4855146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66103" y="5739383"/>
              <a:ext cx="1508759" cy="69799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19771" y="5739383"/>
              <a:ext cx="966215" cy="69799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30895" y="5739383"/>
              <a:ext cx="966215" cy="69799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42019" y="5739383"/>
              <a:ext cx="1237487" cy="69799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25940" y="5739383"/>
              <a:ext cx="1508759" cy="69799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511027" y="5739383"/>
              <a:ext cx="582167" cy="697991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6365704" y="4960998"/>
            <a:ext cx="446087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3B4368"/>
                </a:solidFill>
                <a:latin typeface="한컴산뜻돋움"/>
                <a:cs typeface="한컴산뜻돋움"/>
              </a:rPr>
              <a:t>groove</a:t>
            </a:r>
            <a:endParaRPr sz="3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2385"/>
              </a:spcBef>
            </a:pP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입체적인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홈이</a:t>
            </a: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파인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것처럼</a:t>
            </a:r>
            <a:r>
              <a:rPr sz="24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표시된다</a:t>
            </a:r>
            <a:r>
              <a:rPr sz="2400" b="1" spc="-45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722620" y="4741164"/>
            <a:ext cx="5995670" cy="2117090"/>
            <a:chOff x="5722620" y="4741164"/>
            <a:chExt cx="5995670" cy="2117090"/>
          </a:xfrm>
        </p:grpSpPr>
        <p:pic>
          <p:nvPicPr>
            <p:cNvPr id="93" name="object 9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5352" y="5231891"/>
              <a:ext cx="233172" cy="23317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58720" y="6559149"/>
              <a:ext cx="2333982" cy="29885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87904" y="6559248"/>
              <a:ext cx="2330129" cy="2606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7951" y="4741164"/>
              <a:ext cx="2507272" cy="33847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2620" y="4817376"/>
              <a:ext cx="2330119" cy="262189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B543052D-F292-D855-C719-244E8BE7238D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9475"/>
            <a:ext cx="12192000" cy="647852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2296" y="1191767"/>
            <a:ext cx="11087100" cy="5591810"/>
            <a:chOff x="82296" y="1191767"/>
            <a:chExt cx="11087100" cy="5591810"/>
          </a:xfrm>
        </p:grpSpPr>
        <p:sp>
          <p:nvSpPr>
            <p:cNvPr id="5" name="object 5"/>
            <p:cNvSpPr/>
            <p:nvPr/>
          </p:nvSpPr>
          <p:spPr>
            <a:xfrm>
              <a:off x="8622791" y="1257299"/>
              <a:ext cx="2546985" cy="2546985"/>
            </a:xfrm>
            <a:custGeom>
              <a:avLst/>
              <a:gdLst/>
              <a:ahLst/>
              <a:cxnLst/>
              <a:rect l="l" t="t" r="r" b="b"/>
              <a:pathLst>
                <a:path w="2546984" h="2546985">
                  <a:moveTo>
                    <a:pt x="1273302" y="0"/>
                  </a:moveTo>
                  <a:lnTo>
                    <a:pt x="1225566" y="878"/>
                  </a:lnTo>
                  <a:lnTo>
                    <a:pt x="1178274" y="3492"/>
                  </a:lnTo>
                  <a:lnTo>
                    <a:pt x="1131456" y="7811"/>
                  </a:lnTo>
                  <a:lnTo>
                    <a:pt x="1085142" y="13805"/>
                  </a:lnTo>
                  <a:lnTo>
                    <a:pt x="1039365" y="21443"/>
                  </a:lnTo>
                  <a:lnTo>
                    <a:pt x="994154" y="30693"/>
                  </a:lnTo>
                  <a:lnTo>
                    <a:pt x="949541" y="41526"/>
                  </a:lnTo>
                  <a:lnTo>
                    <a:pt x="905555" y="53910"/>
                  </a:lnTo>
                  <a:lnTo>
                    <a:pt x="862229" y="67814"/>
                  </a:lnTo>
                  <a:lnTo>
                    <a:pt x="819592" y="83209"/>
                  </a:lnTo>
                  <a:lnTo>
                    <a:pt x="777675" y="100062"/>
                  </a:lnTo>
                  <a:lnTo>
                    <a:pt x="736510" y="118344"/>
                  </a:lnTo>
                  <a:lnTo>
                    <a:pt x="696126" y="138023"/>
                  </a:lnTo>
                  <a:lnTo>
                    <a:pt x="656556" y="159068"/>
                  </a:lnTo>
                  <a:lnTo>
                    <a:pt x="617829" y="181450"/>
                  </a:lnTo>
                  <a:lnTo>
                    <a:pt x="579976" y="205137"/>
                  </a:lnTo>
                  <a:lnTo>
                    <a:pt x="543028" y="230098"/>
                  </a:lnTo>
                  <a:lnTo>
                    <a:pt x="507016" y="256302"/>
                  </a:lnTo>
                  <a:lnTo>
                    <a:pt x="471970" y="283720"/>
                  </a:lnTo>
                  <a:lnTo>
                    <a:pt x="437922" y="312319"/>
                  </a:lnTo>
                  <a:lnTo>
                    <a:pt x="404902" y="342070"/>
                  </a:lnTo>
                  <a:lnTo>
                    <a:pt x="372941" y="372941"/>
                  </a:lnTo>
                  <a:lnTo>
                    <a:pt x="342070" y="404902"/>
                  </a:lnTo>
                  <a:lnTo>
                    <a:pt x="312319" y="437922"/>
                  </a:lnTo>
                  <a:lnTo>
                    <a:pt x="283720" y="471970"/>
                  </a:lnTo>
                  <a:lnTo>
                    <a:pt x="256302" y="507016"/>
                  </a:lnTo>
                  <a:lnTo>
                    <a:pt x="230098" y="543028"/>
                  </a:lnTo>
                  <a:lnTo>
                    <a:pt x="205137" y="579976"/>
                  </a:lnTo>
                  <a:lnTo>
                    <a:pt x="181450" y="617829"/>
                  </a:lnTo>
                  <a:lnTo>
                    <a:pt x="159068" y="656556"/>
                  </a:lnTo>
                  <a:lnTo>
                    <a:pt x="138023" y="696126"/>
                  </a:lnTo>
                  <a:lnTo>
                    <a:pt x="118344" y="736510"/>
                  </a:lnTo>
                  <a:lnTo>
                    <a:pt x="100062" y="777675"/>
                  </a:lnTo>
                  <a:lnTo>
                    <a:pt x="83209" y="819592"/>
                  </a:lnTo>
                  <a:lnTo>
                    <a:pt x="67814" y="862229"/>
                  </a:lnTo>
                  <a:lnTo>
                    <a:pt x="53910" y="905555"/>
                  </a:lnTo>
                  <a:lnTo>
                    <a:pt x="41526" y="949541"/>
                  </a:lnTo>
                  <a:lnTo>
                    <a:pt x="30693" y="994154"/>
                  </a:lnTo>
                  <a:lnTo>
                    <a:pt x="21443" y="1039365"/>
                  </a:lnTo>
                  <a:lnTo>
                    <a:pt x="13805" y="1085142"/>
                  </a:lnTo>
                  <a:lnTo>
                    <a:pt x="7811" y="1131456"/>
                  </a:lnTo>
                  <a:lnTo>
                    <a:pt x="3492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2" y="1368329"/>
                  </a:lnTo>
                  <a:lnTo>
                    <a:pt x="7811" y="1415147"/>
                  </a:lnTo>
                  <a:lnTo>
                    <a:pt x="13805" y="1461461"/>
                  </a:lnTo>
                  <a:lnTo>
                    <a:pt x="21443" y="1507238"/>
                  </a:lnTo>
                  <a:lnTo>
                    <a:pt x="30693" y="1552449"/>
                  </a:lnTo>
                  <a:lnTo>
                    <a:pt x="41526" y="1597062"/>
                  </a:lnTo>
                  <a:lnTo>
                    <a:pt x="53910" y="1641048"/>
                  </a:lnTo>
                  <a:lnTo>
                    <a:pt x="67814" y="1684374"/>
                  </a:lnTo>
                  <a:lnTo>
                    <a:pt x="83209" y="1727011"/>
                  </a:lnTo>
                  <a:lnTo>
                    <a:pt x="100062" y="1768928"/>
                  </a:lnTo>
                  <a:lnTo>
                    <a:pt x="118344" y="1810093"/>
                  </a:lnTo>
                  <a:lnTo>
                    <a:pt x="138023" y="1850477"/>
                  </a:lnTo>
                  <a:lnTo>
                    <a:pt x="159068" y="1890047"/>
                  </a:lnTo>
                  <a:lnTo>
                    <a:pt x="181450" y="1928774"/>
                  </a:lnTo>
                  <a:lnTo>
                    <a:pt x="205137" y="1966627"/>
                  </a:lnTo>
                  <a:lnTo>
                    <a:pt x="230098" y="2003575"/>
                  </a:lnTo>
                  <a:lnTo>
                    <a:pt x="256302" y="2039587"/>
                  </a:lnTo>
                  <a:lnTo>
                    <a:pt x="283720" y="2074633"/>
                  </a:lnTo>
                  <a:lnTo>
                    <a:pt x="312319" y="2108681"/>
                  </a:lnTo>
                  <a:lnTo>
                    <a:pt x="342070" y="2141701"/>
                  </a:lnTo>
                  <a:lnTo>
                    <a:pt x="372941" y="2173662"/>
                  </a:lnTo>
                  <a:lnTo>
                    <a:pt x="404902" y="2204533"/>
                  </a:lnTo>
                  <a:lnTo>
                    <a:pt x="437922" y="2234284"/>
                  </a:lnTo>
                  <a:lnTo>
                    <a:pt x="471970" y="2262883"/>
                  </a:lnTo>
                  <a:lnTo>
                    <a:pt x="507016" y="2290301"/>
                  </a:lnTo>
                  <a:lnTo>
                    <a:pt x="543028" y="2316505"/>
                  </a:lnTo>
                  <a:lnTo>
                    <a:pt x="579976" y="2341466"/>
                  </a:lnTo>
                  <a:lnTo>
                    <a:pt x="617829" y="2365153"/>
                  </a:lnTo>
                  <a:lnTo>
                    <a:pt x="656556" y="2387535"/>
                  </a:lnTo>
                  <a:lnTo>
                    <a:pt x="696126" y="2408580"/>
                  </a:lnTo>
                  <a:lnTo>
                    <a:pt x="736510" y="2428259"/>
                  </a:lnTo>
                  <a:lnTo>
                    <a:pt x="777675" y="2446541"/>
                  </a:lnTo>
                  <a:lnTo>
                    <a:pt x="819592" y="2463394"/>
                  </a:lnTo>
                  <a:lnTo>
                    <a:pt x="862229" y="2478789"/>
                  </a:lnTo>
                  <a:lnTo>
                    <a:pt x="905555" y="2492693"/>
                  </a:lnTo>
                  <a:lnTo>
                    <a:pt x="949541" y="2505077"/>
                  </a:lnTo>
                  <a:lnTo>
                    <a:pt x="994154" y="2515910"/>
                  </a:lnTo>
                  <a:lnTo>
                    <a:pt x="1039365" y="2525160"/>
                  </a:lnTo>
                  <a:lnTo>
                    <a:pt x="1085142" y="2532798"/>
                  </a:lnTo>
                  <a:lnTo>
                    <a:pt x="1131456" y="2538792"/>
                  </a:lnTo>
                  <a:lnTo>
                    <a:pt x="1178274" y="2543111"/>
                  </a:lnTo>
                  <a:lnTo>
                    <a:pt x="1225566" y="2545725"/>
                  </a:lnTo>
                  <a:lnTo>
                    <a:pt x="1273302" y="2546604"/>
                  </a:lnTo>
                  <a:lnTo>
                    <a:pt x="1321037" y="2545725"/>
                  </a:lnTo>
                  <a:lnTo>
                    <a:pt x="1368329" y="2543111"/>
                  </a:lnTo>
                  <a:lnTo>
                    <a:pt x="1415147" y="2538792"/>
                  </a:lnTo>
                  <a:lnTo>
                    <a:pt x="1461461" y="2532798"/>
                  </a:lnTo>
                  <a:lnTo>
                    <a:pt x="1507238" y="2525160"/>
                  </a:lnTo>
                  <a:lnTo>
                    <a:pt x="1552449" y="2515910"/>
                  </a:lnTo>
                  <a:lnTo>
                    <a:pt x="1597062" y="2505077"/>
                  </a:lnTo>
                  <a:lnTo>
                    <a:pt x="1641048" y="2492693"/>
                  </a:lnTo>
                  <a:lnTo>
                    <a:pt x="1684374" y="2478789"/>
                  </a:lnTo>
                  <a:lnTo>
                    <a:pt x="1727011" y="2463394"/>
                  </a:lnTo>
                  <a:lnTo>
                    <a:pt x="1768928" y="2446541"/>
                  </a:lnTo>
                  <a:lnTo>
                    <a:pt x="1810093" y="2428259"/>
                  </a:lnTo>
                  <a:lnTo>
                    <a:pt x="1850477" y="2408580"/>
                  </a:lnTo>
                  <a:lnTo>
                    <a:pt x="1890047" y="2387535"/>
                  </a:lnTo>
                  <a:lnTo>
                    <a:pt x="1928774" y="2365153"/>
                  </a:lnTo>
                  <a:lnTo>
                    <a:pt x="1966627" y="2341466"/>
                  </a:lnTo>
                  <a:lnTo>
                    <a:pt x="2003575" y="2316505"/>
                  </a:lnTo>
                  <a:lnTo>
                    <a:pt x="2039587" y="2290301"/>
                  </a:lnTo>
                  <a:lnTo>
                    <a:pt x="2074633" y="2262883"/>
                  </a:lnTo>
                  <a:lnTo>
                    <a:pt x="2108681" y="2234284"/>
                  </a:lnTo>
                  <a:lnTo>
                    <a:pt x="2141701" y="2204533"/>
                  </a:lnTo>
                  <a:lnTo>
                    <a:pt x="2173662" y="2173662"/>
                  </a:lnTo>
                  <a:lnTo>
                    <a:pt x="2204533" y="2141701"/>
                  </a:lnTo>
                  <a:lnTo>
                    <a:pt x="2234284" y="2108681"/>
                  </a:lnTo>
                  <a:lnTo>
                    <a:pt x="2262883" y="2074633"/>
                  </a:lnTo>
                  <a:lnTo>
                    <a:pt x="2290301" y="2039587"/>
                  </a:lnTo>
                  <a:lnTo>
                    <a:pt x="2316505" y="2003575"/>
                  </a:lnTo>
                  <a:lnTo>
                    <a:pt x="2341466" y="1966627"/>
                  </a:lnTo>
                  <a:lnTo>
                    <a:pt x="2365153" y="1928774"/>
                  </a:lnTo>
                  <a:lnTo>
                    <a:pt x="2387535" y="1890047"/>
                  </a:lnTo>
                  <a:lnTo>
                    <a:pt x="2408580" y="1850477"/>
                  </a:lnTo>
                  <a:lnTo>
                    <a:pt x="2428259" y="1810093"/>
                  </a:lnTo>
                  <a:lnTo>
                    <a:pt x="2446541" y="1768928"/>
                  </a:lnTo>
                  <a:lnTo>
                    <a:pt x="2463394" y="1727011"/>
                  </a:lnTo>
                  <a:lnTo>
                    <a:pt x="2478789" y="1684374"/>
                  </a:lnTo>
                  <a:lnTo>
                    <a:pt x="2492693" y="1641048"/>
                  </a:lnTo>
                  <a:lnTo>
                    <a:pt x="2505077" y="1597062"/>
                  </a:lnTo>
                  <a:lnTo>
                    <a:pt x="2515910" y="1552449"/>
                  </a:lnTo>
                  <a:lnTo>
                    <a:pt x="2525160" y="1507238"/>
                  </a:lnTo>
                  <a:lnTo>
                    <a:pt x="2532798" y="1461461"/>
                  </a:lnTo>
                  <a:lnTo>
                    <a:pt x="2538792" y="1415147"/>
                  </a:lnTo>
                  <a:lnTo>
                    <a:pt x="2543111" y="1368329"/>
                  </a:lnTo>
                  <a:lnTo>
                    <a:pt x="2545725" y="1321037"/>
                  </a:lnTo>
                  <a:lnTo>
                    <a:pt x="2546604" y="1273302"/>
                  </a:lnTo>
                  <a:lnTo>
                    <a:pt x="2545725" y="1225566"/>
                  </a:lnTo>
                  <a:lnTo>
                    <a:pt x="2543111" y="1178274"/>
                  </a:lnTo>
                  <a:lnTo>
                    <a:pt x="2538792" y="1131456"/>
                  </a:lnTo>
                  <a:lnTo>
                    <a:pt x="2532798" y="1085142"/>
                  </a:lnTo>
                  <a:lnTo>
                    <a:pt x="2525160" y="1039365"/>
                  </a:lnTo>
                  <a:lnTo>
                    <a:pt x="2515910" y="994154"/>
                  </a:lnTo>
                  <a:lnTo>
                    <a:pt x="2505077" y="949541"/>
                  </a:lnTo>
                  <a:lnTo>
                    <a:pt x="2492693" y="905555"/>
                  </a:lnTo>
                  <a:lnTo>
                    <a:pt x="2478789" y="862229"/>
                  </a:lnTo>
                  <a:lnTo>
                    <a:pt x="2463394" y="819592"/>
                  </a:lnTo>
                  <a:lnTo>
                    <a:pt x="2446541" y="777675"/>
                  </a:lnTo>
                  <a:lnTo>
                    <a:pt x="2428259" y="736510"/>
                  </a:lnTo>
                  <a:lnTo>
                    <a:pt x="2408580" y="696126"/>
                  </a:lnTo>
                  <a:lnTo>
                    <a:pt x="2387535" y="656556"/>
                  </a:lnTo>
                  <a:lnTo>
                    <a:pt x="2365153" y="617829"/>
                  </a:lnTo>
                  <a:lnTo>
                    <a:pt x="2341466" y="579976"/>
                  </a:lnTo>
                  <a:lnTo>
                    <a:pt x="2316505" y="543028"/>
                  </a:lnTo>
                  <a:lnTo>
                    <a:pt x="2290301" y="507016"/>
                  </a:lnTo>
                  <a:lnTo>
                    <a:pt x="2262883" y="471970"/>
                  </a:lnTo>
                  <a:lnTo>
                    <a:pt x="2234284" y="437922"/>
                  </a:lnTo>
                  <a:lnTo>
                    <a:pt x="2204533" y="404902"/>
                  </a:lnTo>
                  <a:lnTo>
                    <a:pt x="2173662" y="372941"/>
                  </a:lnTo>
                  <a:lnTo>
                    <a:pt x="2141701" y="342070"/>
                  </a:lnTo>
                  <a:lnTo>
                    <a:pt x="2108681" y="312319"/>
                  </a:lnTo>
                  <a:lnTo>
                    <a:pt x="2074633" y="283720"/>
                  </a:lnTo>
                  <a:lnTo>
                    <a:pt x="2039587" y="256302"/>
                  </a:lnTo>
                  <a:lnTo>
                    <a:pt x="2003575" y="230098"/>
                  </a:lnTo>
                  <a:lnTo>
                    <a:pt x="1966627" y="205137"/>
                  </a:lnTo>
                  <a:lnTo>
                    <a:pt x="1928774" y="181450"/>
                  </a:lnTo>
                  <a:lnTo>
                    <a:pt x="1890047" y="159068"/>
                  </a:lnTo>
                  <a:lnTo>
                    <a:pt x="1850477" y="138023"/>
                  </a:lnTo>
                  <a:lnTo>
                    <a:pt x="1810093" y="118344"/>
                  </a:lnTo>
                  <a:lnTo>
                    <a:pt x="1768928" y="100062"/>
                  </a:lnTo>
                  <a:lnTo>
                    <a:pt x="1727011" y="83209"/>
                  </a:lnTo>
                  <a:lnTo>
                    <a:pt x="1684374" y="67814"/>
                  </a:lnTo>
                  <a:lnTo>
                    <a:pt x="1641048" y="53910"/>
                  </a:lnTo>
                  <a:lnTo>
                    <a:pt x="1597062" y="41526"/>
                  </a:lnTo>
                  <a:lnTo>
                    <a:pt x="1552449" y="30693"/>
                  </a:lnTo>
                  <a:lnTo>
                    <a:pt x="1507238" y="21443"/>
                  </a:lnTo>
                  <a:lnTo>
                    <a:pt x="1461461" y="13805"/>
                  </a:lnTo>
                  <a:lnTo>
                    <a:pt x="1415147" y="7811"/>
                  </a:lnTo>
                  <a:lnTo>
                    <a:pt x="1368329" y="3492"/>
                  </a:lnTo>
                  <a:lnTo>
                    <a:pt x="1321037" y="878"/>
                  </a:lnTo>
                  <a:lnTo>
                    <a:pt x="1273302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85760" y="1191767"/>
              <a:ext cx="1442085" cy="1515110"/>
            </a:xfrm>
            <a:custGeom>
              <a:avLst/>
              <a:gdLst/>
              <a:ahLst/>
              <a:cxnLst/>
              <a:rect l="l" t="t" r="r" b="b"/>
              <a:pathLst>
                <a:path w="1442084" h="1515110">
                  <a:moveTo>
                    <a:pt x="720852" y="0"/>
                  </a:moveTo>
                  <a:lnTo>
                    <a:pt x="673455" y="1611"/>
                  </a:lnTo>
                  <a:lnTo>
                    <a:pt x="626877" y="6377"/>
                  </a:lnTo>
                  <a:lnTo>
                    <a:pt x="581213" y="14200"/>
                  </a:lnTo>
                  <a:lnTo>
                    <a:pt x="536557" y="24979"/>
                  </a:lnTo>
                  <a:lnTo>
                    <a:pt x="493005" y="38614"/>
                  </a:lnTo>
                  <a:lnTo>
                    <a:pt x="450652" y="55006"/>
                  </a:lnTo>
                  <a:lnTo>
                    <a:pt x="409592" y="74054"/>
                  </a:lnTo>
                  <a:lnTo>
                    <a:pt x="369921" y="95659"/>
                  </a:lnTo>
                  <a:lnTo>
                    <a:pt x="331733" y="119721"/>
                  </a:lnTo>
                  <a:lnTo>
                    <a:pt x="295124" y="146140"/>
                  </a:lnTo>
                  <a:lnTo>
                    <a:pt x="260188" y="174817"/>
                  </a:lnTo>
                  <a:lnTo>
                    <a:pt x="227021" y="205651"/>
                  </a:lnTo>
                  <a:lnTo>
                    <a:pt x="195718" y="238543"/>
                  </a:lnTo>
                  <a:lnTo>
                    <a:pt x="166373" y="273393"/>
                  </a:lnTo>
                  <a:lnTo>
                    <a:pt x="139081" y="310102"/>
                  </a:lnTo>
                  <a:lnTo>
                    <a:pt x="113938" y="348569"/>
                  </a:lnTo>
                  <a:lnTo>
                    <a:pt x="91038" y="388694"/>
                  </a:lnTo>
                  <a:lnTo>
                    <a:pt x="70476" y="430378"/>
                  </a:lnTo>
                  <a:lnTo>
                    <a:pt x="52348" y="473521"/>
                  </a:lnTo>
                  <a:lnTo>
                    <a:pt x="36749" y="518023"/>
                  </a:lnTo>
                  <a:lnTo>
                    <a:pt x="23772" y="563784"/>
                  </a:lnTo>
                  <a:lnTo>
                    <a:pt x="13514" y="610705"/>
                  </a:lnTo>
                  <a:lnTo>
                    <a:pt x="6069" y="658686"/>
                  </a:lnTo>
                  <a:lnTo>
                    <a:pt x="1533" y="707627"/>
                  </a:lnTo>
                  <a:lnTo>
                    <a:pt x="0" y="757427"/>
                  </a:lnTo>
                  <a:lnTo>
                    <a:pt x="1533" y="807228"/>
                  </a:lnTo>
                  <a:lnTo>
                    <a:pt x="6069" y="856169"/>
                  </a:lnTo>
                  <a:lnTo>
                    <a:pt x="13514" y="904150"/>
                  </a:lnTo>
                  <a:lnTo>
                    <a:pt x="23772" y="951071"/>
                  </a:lnTo>
                  <a:lnTo>
                    <a:pt x="36749" y="996832"/>
                  </a:lnTo>
                  <a:lnTo>
                    <a:pt x="52348" y="1041334"/>
                  </a:lnTo>
                  <a:lnTo>
                    <a:pt x="70476" y="1084477"/>
                  </a:lnTo>
                  <a:lnTo>
                    <a:pt x="91038" y="1126161"/>
                  </a:lnTo>
                  <a:lnTo>
                    <a:pt x="113938" y="1166286"/>
                  </a:lnTo>
                  <a:lnTo>
                    <a:pt x="139081" y="1204753"/>
                  </a:lnTo>
                  <a:lnTo>
                    <a:pt x="166373" y="1241462"/>
                  </a:lnTo>
                  <a:lnTo>
                    <a:pt x="195718" y="1276312"/>
                  </a:lnTo>
                  <a:lnTo>
                    <a:pt x="227021" y="1309204"/>
                  </a:lnTo>
                  <a:lnTo>
                    <a:pt x="260188" y="1340038"/>
                  </a:lnTo>
                  <a:lnTo>
                    <a:pt x="295124" y="1368715"/>
                  </a:lnTo>
                  <a:lnTo>
                    <a:pt x="331733" y="1395134"/>
                  </a:lnTo>
                  <a:lnTo>
                    <a:pt x="369921" y="1419196"/>
                  </a:lnTo>
                  <a:lnTo>
                    <a:pt x="409592" y="1440801"/>
                  </a:lnTo>
                  <a:lnTo>
                    <a:pt x="450652" y="1459849"/>
                  </a:lnTo>
                  <a:lnTo>
                    <a:pt x="493005" y="1476241"/>
                  </a:lnTo>
                  <a:lnTo>
                    <a:pt x="536557" y="1489876"/>
                  </a:lnTo>
                  <a:lnTo>
                    <a:pt x="581213" y="1500655"/>
                  </a:lnTo>
                  <a:lnTo>
                    <a:pt x="626877" y="1508478"/>
                  </a:lnTo>
                  <a:lnTo>
                    <a:pt x="673455" y="1513244"/>
                  </a:lnTo>
                  <a:lnTo>
                    <a:pt x="720852" y="1514855"/>
                  </a:lnTo>
                  <a:lnTo>
                    <a:pt x="768248" y="1513244"/>
                  </a:lnTo>
                  <a:lnTo>
                    <a:pt x="814826" y="1508478"/>
                  </a:lnTo>
                  <a:lnTo>
                    <a:pt x="860490" y="1500655"/>
                  </a:lnTo>
                  <a:lnTo>
                    <a:pt x="905146" y="1489876"/>
                  </a:lnTo>
                  <a:lnTo>
                    <a:pt x="948698" y="1476241"/>
                  </a:lnTo>
                  <a:lnTo>
                    <a:pt x="991051" y="1459849"/>
                  </a:lnTo>
                  <a:lnTo>
                    <a:pt x="1032111" y="1440801"/>
                  </a:lnTo>
                  <a:lnTo>
                    <a:pt x="1071782" y="1419196"/>
                  </a:lnTo>
                  <a:lnTo>
                    <a:pt x="1109970" y="1395134"/>
                  </a:lnTo>
                  <a:lnTo>
                    <a:pt x="1146579" y="1368715"/>
                  </a:lnTo>
                  <a:lnTo>
                    <a:pt x="1181515" y="1340038"/>
                  </a:lnTo>
                  <a:lnTo>
                    <a:pt x="1214682" y="1309204"/>
                  </a:lnTo>
                  <a:lnTo>
                    <a:pt x="1245985" y="1276312"/>
                  </a:lnTo>
                  <a:lnTo>
                    <a:pt x="1275330" y="1241462"/>
                  </a:lnTo>
                  <a:lnTo>
                    <a:pt x="1302622" y="1204753"/>
                  </a:lnTo>
                  <a:lnTo>
                    <a:pt x="1327765" y="1166286"/>
                  </a:lnTo>
                  <a:lnTo>
                    <a:pt x="1350665" y="1126161"/>
                  </a:lnTo>
                  <a:lnTo>
                    <a:pt x="1371227" y="1084477"/>
                  </a:lnTo>
                  <a:lnTo>
                    <a:pt x="1389355" y="1041334"/>
                  </a:lnTo>
                  <a:lnTo>
                    <a:pt x="1404954" y="996832"/>
                  </a:lnTo>
                  <a:lnTo>
                    <a:pt x="1417931" y="951071"/>
                  </a:lnTo>
                  <a:lnTo>
                    <a:pt x="1428189" y="904150"/>
                  </a:lnTo>
                  <a:lnTo>
                    <a:pt x="1435634" y="856169"/>
                  </a:lnTo>
                  <a:lnTo>
                    <a:pt x="1440170" y="807228"/>
                  </a:lnTo>
                  <a:lnTo>
                    <a:pt x="1441704" y="757427"/>
                  </a:lnTo>
                  <a:lnTo>
                    <a:pt x="1440170" y="707627"/>
                  </a:lnTo>
                  <a:lnTo>
                    <a:pt x="1435634" y="658686"/>
                  </a:lnTo>
                  <a:lnTo>
                    <a:pt x="1428189" y="610705"/>
                  </a:lnTo>
                  <a:lnTo>
                    <a:pt x="1417931" y="563784"/>
                  </a:lnTo>
                  <a:lnTo>
                    <a:pt x="1404954" y="518023"/>
                  </a:lnTo>
                  <a:lnTo>
                    <a:pt x="1389355" y="473521"/>
                  </a:lnTo>
                  <a:lnTo>
                    <a:pt x="1371227" y="430378"/>
                  </a:lnTo>
                  <a:lnTo>
                    <a:pt x="1350665" y="388694"/>
                  </a:lnTo>
                  <a:lnTo>
                    <a:pt x="1327765" y="348569"/>
                  </a:lnTo>
                  <a:lnTo>
                    <a:pt x="1302622" y="310102"/>
                  </a:lnTo>
                  <a:lnTo>
                    <a:pt x="1275330" y="273393"/>
                  </a:lnTo>
                  <a:lnTo>
                    <a:pt x="1245985" y="238543"/>
                  </a:lnTo>
                  <a:lnTo>
                    <a:pt x="1214682" y="205651"/>
                  </a:lnTo>
                  <a:lnTo>
                    <a:pt x="1181515" y="174817"/>
                  </a:lnTo>
                  <a:lnTo>
                    <a:pt x="1146579" y="146140"/>
                  </a:lnTo>
                  <a:lnTo>
                    <a:pt x="1109970" y="119721"/>
                  </a:lnTo>
                  <a:lnTo>
                    <a:pt x="1071782" y="95659"/>
                  </a:lnTo>
                  <a:lnTo>
                    <a:pt x="1032111" y="74054"/>
                  </a:lnTo>
                  <a:lnTo>
                    <a:pt x="991051" y="55006"/>
                  </a:lnTo>
                  <a:lnTo>
                    <a:pt x="948698" y="38614"/>
                  </a:lnTo>
                  <a:lnTo>
                    <a:pt x="905146" y="24979"/>
                  </a:lnTo>
                  <a:lnTo>
                    <a:pt x="860490" y="14200"/>
                  </a:lnTo>
                  <a:lnTo>
                    <a:pt x="814826" y="6377"/>
                  </a:lnTo>
                  <a:lnTo>
                    <a:pt x="768248" y="1611"/>
                  </a:lnTo>
                  <a:lnTo>
                    <a:pt x="720852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296" y="6565391"/>
              <a:ext cx="2921635" cy="218440"/>
            </a:xfrm>
            <a:custGeom>
              <a:avLst/>
              <a:gdLst/>
              <a:ahLst/>
              <a:cxnLst/>
              <a:rect l="l" t="t" r="r" b="b"/>
              <a:pathLst>
                <a:path w="2921635" h="218440">
                  <a:moveTo>
                    <a:pt x="2812542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5"/>
                  </a:lnTo>
                  <a:lnTo>
                    <a:pt x="8562" y="151382"/>
                  </a:lnTo>
                  <a:lnTo>
                    <a:pt x="31913" y="186018"/>
                  </a:lnTo>
                  <a:lnTo>
                    <a:pt x="66549" y="209369"/>
                  </a:lnTo>
                  <a:lnTo>
                    <a:pt x="108966" y="217931"/>
                  </a:lnTo>
                  <a:lnTo>
                    <a:pt x="2812542" y="217931"/>
                  </a:lnTo>
                  <a:lnTo>
                    <a:pt x="2854958" y="209369"/>
                  </a:lnTo>
                  <a:lnTo>
                    <a:pt x="2889594" y="186018"/>
                  </a:lnTo>
                  <a:lnTo>
                    <a:pt x="2912945" y="151382"/>
                  </a:lnTo>
                  <a:lnTo>
                    <a:pt x="2921508" y="108965"/>
                  </a:lnTo>
                  <a:lnTo>
                    <a:pt x="2912945" y="66549"/>
                  </a:lnTo>
                  <a:lnTo>
                    <a:pt x="2889594" y="31913"/>
                  </a:lnTo>
                  <a:lnTo>
                    <a:pt x="2854958" y="8562"/>
                  </a:lnTo>
                  <a:lnTo>
                    <a:pt x="2812542" y="0"/>
                  </a:lnTo>
                  <a:close/>
                </a:path>
              </a:pathLst>
            </a:custGeom>
            <a:solidFill>
              <a:srgbClr val="0D0D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1991" y="6568941"/>
            <a:ext cx="23679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FFFFFF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FFFFFF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FFFFFF"/>
                </a:solidFill>
                <a:latin typeface="한컴산뜻돋움"/>
                <a:cs typeface="한컴산뜻돋움"/>
              </a:rPr>
              <a:t>]</a:t>
            </a:r>
            <a:r>
              <a:rPr sz="1050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07" y="6563867"/>
            <a:ext cx="219455" cy="2194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56248" y="616044"/>
            <a:ext cx="11253470" cy="257429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배경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395"/>
              </a:spcBef>
            </a:pPr>
            <a:r>
              <a:rPr sz="2400" spc="1035" dirty="0">
                <a:latin typeface="휴먼아미체"/>
                <a:cs typeface="휴먼아미체"/>
              </a:rPr>
              <a:t>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뿐만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아니라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텍스트</a:t>
            </a:r>
            <a:r>
              <a:rPr sz="2400" spc="645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IFRAME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각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요소의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배경을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색으로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채울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이미지를 </a:t>
            </a:r>
            <a:r>
              <a:rPr sz="2400" spc="730" dirty="0">
                <a:latin typeface="휴먼아미체"/>
                <a:cs typeface="휴먼아미체"/>
              </a:rPr>
              <a:t>지정할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30" dirty="0">
                <a:latin typeface="휴먼아미체"/>
                <a:cs typeface="휴먼아미체"/>
              </a:rPr>
              <a:t>기본적으로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투명하다는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특성을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45" dirty="0">
                <a:latin typeface="휴먼아미체"/>
                <a:cs typeface="휴먼아미체"/>
              </a:rPr>
              <a:t>지닌다</a:t>
            </a:r>
            <a:r>
              <a:rPr sz="2400" spc="545" dirty="0">
                <a:latin typeface="한컴산뜻돋움"/>
                <a:cs typeface="한컴산뜻돋움"/>
              </a:rPr>
              <a:t>.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75" dirty="0">
                <a:latin typeface="휴먼아미체"/>
                <a:cs typeface="휴먼아미체"/>
              </a:rPr>
              <a:t>들어</a:t>
            </a:r>
            <a:r>
              <a:rPr sz="2400" spc="575" dirty="0">
                <a:latin typeface="한컴산뜻돋움"/>
                <a:cs typeface="한컴산뜻돋움"/>
              </a:rPr>
              <a:t>, </a:t>
            </a:r>
            <a:r>
              <a:rPr sz="2400" spc="645" dirty="0">
                <a:latin typeface="휴먼아미체"/>
                <a:cs typeface="휴먼아미체"/>
              </a:rPr>
              <a:t>배경색이나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문서에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표를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삽입하면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표의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배경은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19" dirty="0">
                <a:latin typeface="휴먼아미체"/>
                <a:cs typeface="휴먼아미체"/>
              </a:rPr>
              <a:t>기본적으로 </a:t>
            </a:r>
            <a:r>
              <a:rPr sz="2400" spc="810" dirty="0">
                <a:latin typeface="휴먼아미체"/>
                <a:cs typeface="휴먼아미체"/>
              </a:rPr>
              <a:t>투명하기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문서의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배경색이나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그대로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드러난다</a:t>
            </a:r>
            <a:r>
              <a:rPr sz="2400" spc="620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있는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같다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4463" y="1440180"/>
            <a:ext cx="9403080" cy="5053965"/>
            <a:chOff x="664463" y="1440180"/>
            <a:chExt cx="9403080" cy="505396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463" y="1440180"/>
              <a:ext cx="233172" cy="2331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8427" y="6134100"/>
              <a:ext cx="8929116" cy="3595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5307" y="3243071"/>
              <a:ext cx="810767" cy="5852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2943" y="3243071"/>
              <a:ext cx="810767" cy="585215"/>
            </a:xfrm>
            <a:prstGeom prst="rect">
              <a:avLst/>
            </a:prstGeom>
          </p:spPr>
        </p:pic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6975" y="3274625"/>
          <a:ext cx="9415780" cy="286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7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0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0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background-color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430" dirty="0">
                          <a:latin typeface="휴먼아미체"/>
                          <a:cs typeface="휴먼아미체"/>
                        </a:rPr>
                        <a:t>배경색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background-image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배경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지정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background-repeat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배경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10" dirty="0">
                          <a:latin typeface="휴먼아미체"/>
                          <a:cs typeface="휴먼아미체"/>
                        </a:rPr>
                        <a:t>반복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background-attachment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배경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55" dirty="0">
                          <a:latin typeface="휴먼아미체"/>
                          <a:cs typeface="휴먼아미체"/>
                        </a:rPr>
                        <a:t>고정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background-position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배경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위치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한컴산뜻돋움"/>
                          <a:cs typeface="한컴산뜻돋움"/>
                        </a:rPr>
                        <a:t>background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배경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이미지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1849AE0-9507-212F-B0C1-303E4621C0BE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02.</a:t>
            </a:r>
            <a:r>
              <a:rPr spc="-100" dirty="0"/>
              <a:t> 테두리 </a:t>
            </a:r>
            <a:r>
              <a:rPr spc="-30" dirty="0"/>
              <a:t>스타일시트(CSS)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4047" y="1138428"/>
            <a:ext cx="10787380" cy="2156460"/>
            <a:chOff x="384047" y="1138428"/>
            <a:chExt cx="10787380" cy="2156460"/>
          </a:xfrm>
        </p:grpSpPr>
        <p:sp>
          <p:nvSpPr>
            <p:cNvPr id="4" name="object 4"/>
            <p:cNvSpPr/>
            <p:nvPr/>
          </p:nvSpPr>
          <p:spPr>
            <a:xfrm>
              <a:off x="720852" y="1476750"/>
              <a:ext cx="5104130" cy="1477010"/>
            </a:xfrm>
            <a:custGeom>
              <a:avLst/>
              <a:gdLst/>
              <a:ahLst/>
              <a:cxnLst/>
              <a:rect l="l" t="t" r="r" b="b"/>
              <a:pathLst>
                <a:path w="5104130" h="1477010">
                  <a:moveTo>
                    <a:pt x="5003038" y="0"/>
                  </a:moveTo>
                  <a:lnTo>
                    <a:pt x="100838" y="0"/>
                  </a:lnTo>
                  <a:lnTo>
                    <a:pt x="61588" y="7924"/>
                  </a:lnTo>
                  <a:lnTo>
                    <a:pt x="29535" y="29535"/>
                  </a:lnTo>
                  <a:lnTo>
                    <a:pt x="7924" y="61588"/>
                  </a:lnTo>
                  <a:lnTo>
                    <a:pt x="0" y="100837"/>
                  </a:lnTo>
                  <a:lnTo>
                    <a:pt x="0" y="1375930"/>
                  </a:lnTo>
                  <a:lnTo>
                    <a:pt x="7924" y="1415178"/>
                  </a:lnTo>
                  <a:lnTo>
                    <a:pt x="29535" y="1447226"/>
                  </a:lnTo>
                  <a:lnTo>
                    <a:pt x="61588" y="1468833"/>
                  </a:lnTo>
                  <a:lnTo>
                    <a:pt x="100838" y="1476756"/>
                  </a:lnTo>
                  <a:lnTo>
                    <a:pt x="5003038" y="1476756"/>
                  </a:lnTo>
                  <a:lnTo>
                    <a:pt x="5042287" y="1468833"/>
                  </a:lnTo>
                  <a:lnTo>
                    <a:pt x="5074340" y="1447226"/>
                  </a:lnTo>
                  <a:lnTo>
                    <a:pt x="5095951" y="1415178"/>
                  </a:lnTo>
                  <a:lnTo>
                    <a:pt x="5103876" y="1375930"/>
                  </a:lnTo>
                  <a:lnTo>
                    <a:pt x="5103876" y="100837"/>
                  </a:lnTo>
                  <a:lnTo>
                    <a:pt x="5095951" y="61588"/>
                  </a:lnTo>
                  <a:lnTo>
                    <a:pt x="5074340" y="29535"/>
                  </a:lnTo>
                  <a:lnTo>
                    <a:pt x="5042287" y="7924"/>
                  </a:lnTo>
                  <a:lnTo>
                    <a:pt x="5003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0852" y="1476750"/>
              <a:ext cx="5104130" cy="1477010"/>
            </a:xfrm>
            <a:custGeom>
              <a:avLst/>
              <a:gdLst/>
              <a:ahLst/>
              <a:cxnLst/>
              <a:rect l="l" t="t" r="r" b="b"/>
              <a:pathLst>
                <a:path w="5104130" h="1477010">
                  <a:moveTo>
                    <a:pt x="0" y="100837"/>
                  </a:moveTo>
                  <a:lnTo>
                    <a:pt x="7924" y="61588"/>
                  </a:lnTo>
                  <a:lnTo>
                    <a:pt x="29535" y="29535"/>
                  </a:lnTo>
                  <a:lnTo>
                    <a:pt x="61588" y="7924"/>
                  </a:lnTo>
                  <a:lnTo>
                    <a:pt x="100838" y="0"/>
                  </a:lnTo>
                  <a:lnTo>
                    <a:pt x="5003038" y="0"/>
                  </a:lnTo>
                  <a:lnTo>
                    <a:pt x="5042287" y="7924"/>
                  </a:lnTo>
                  <a:lnTo>
                    <a:pt x="5074340" y="29535"/>
                  </a:lnTo>
                  <a:lnTo>
                    <a:pt x="5095951" y="61588"/>
                  </a:lnTo>
                  <a:lnTo>
                    <a:pt x="5103876" y="100837"/>
                  </a:lnTo>
                  <a:lnTo>
                    <a:pt x="5103876" y="1375930"/>
                  </a:lnTo>
                  <a:lnTo>
                    <a:pt x="5095951" y="1415178"/>
                  </a:lnTo>
                  <a:lnTo>
                    <a:pt x="5074340" y="1447226"/>
                  </a:lnTo>
                  <a:lnTo>
                    <a:pt x="5042287" y="1468833"/>
                  </a:lnTo>
                  <a:lnTo>
                    <a:pt x="5003038" y="1476756"/>
                  </a:lnTo>
                  <a:lnTo>
                    <a:pt x="100838" y="1476756"/>
                  </a:lnTo>
                  <a:lnTo>
                    <a:pt x="61588" y="1468833"/>
                  </a:lnTo>
                  <a:lnTo>
                    <a:pt x="29535" y="1447226"/>
                  </a:lnTo>
                  <a:lnTo>
                    <a:pt x="7924" y="1415178"/>
                  </a:lnTo>
                  <a:lnTo>
                    <a:pt x="0" y="1375930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1811" y="1955295"/>
              <a:ext cx="4962525" cy="954405"/>
            </a:xfrm>
            <a:custGeom>
              <a:avLst/>
              <a:gdLst/>
              <a:ahLst/>
              <a:cxnLst/>
              <a:rect l="l" t="t" r="r" b="b"/>
              <a:pathLst>
                <a:path w="4962525" h="954405">
                  <a:moveTo>
                    <a:pt x="4854981" y="0"/>
                  </a:moveTo>
                  <a:lnTo>
                    <a:pt x="107162" y="0"/>
                  </a:lnTo>
                  <a:lnTo>
                    <a:pt x="65451" y="8421"/>
                  </a:lnTo>
                  <a:lnTo>
                    <a:pt x="31388" y="31388"/>
                  </a:lnTo>
                  <a:lnTo>
                    <a:pt x="8421" y="65451"/>
                  </a:lnTo>
                  <a:lnTo>
                    <a:pt x="0" y="107162"/>
                  </a:lnTo>
                  <a:lnTo>
                    <a:pt x="0" y="846848"/>
                  </a:lnTo>
                  <a:lnTo>
                    <a:pt x="8421" y="888567"/>
                  </a:lnTo>
                  <a:lnTo>
                    <a:pt x="31388" y="922634"/>
                  </a:lnTo>
                  <a:lnTo>
                    <a:pt x="65451" y="945602"/>
                  </a:lnTo>
                  <a:lnTo>
                    <a:pt x="107162" y="954023"/>
                  </a:lnTo>
                  <a:lnTo>
                    <a:pt x="4854981" y="954023"/>
                  </a:lnTo>
                  <a:lnTo>
                    <a:pt x="4896692" y="945602"/>
                  </a:lnTo>
                  <a:lnTo>
                    <a:pt x="4930755" y="922634"/>
                  </a:lnTo>
                  <a:lnTo>
                    <a:pt x="4953722" y="888567"/>
                  </a:lnTo>
                  <a:lnTo>
                    <a:pt x="4962144" y="846848"/>
                  </a:lnTo>
                  <a:lnTo>
                    <a:pt x="4962144" y="107162"/>
                  </a:lnTo>
                  <a:lnTo>
                    <a:pt x="4953722" y="65451"/>
                  </a:lnTo>
                  <a:lnTo>
                    <a:pt x="4930755" y="31388"/>
                  </a:lnTo>
                  <a:lnTo>
                    <a:pt x="4896692" y="8421"/>
                  </a:lnTo>
                  <a:lnTo>
                    <a:pt x="4854981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31" y="1981200"/>
              <a:ext cx="1780031" cy="6979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2471" y="1981200"/>
              <a:ext cx="1508759" cy="6979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7664" y="1981200"/>
              <a:ext cx="1508759" cy="6979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1332" y="1981200"/>
              <a:ext cx="966215" cy="697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1" y="2310383"/>
              <a:ext cx="1237487" cy="6979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928" y="2310383"/>
              <a:ext cx="1508759" cy="6979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5015" y="2310384"/>
              <a:ext cx="583691" cy="6979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779" y="1620012"/>
              <a:ext cx="233172" cy="2331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6859" y="2956420"/>
              <a:ext cx="2507272" cy="3384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9334" y="2956485"/>
              <a:ext cx="2330129" cy="2621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9379" y="1138428"/>
              <a:ext cx="2507271" cy="3384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047" y="1214628"/>
              <a:ext cx="2330119" cy="2622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59424" y="1476753"/>
              <a:ext cx="5105400" cy="1477010"/>
            </a:xfrm>
            <a:custGeom>
              <a:avLst/>
              <a:gdLst/>
              <a:ahLst/>
              <a:cxnLst/>
              <a:rect l="l" t="t" r="r" b="b"/>
              <a:pathLst>
                <a:path w="5105400" h="1477010">
                  <a:moveTo>
                    <a:pt x="5004562" y="0"/>
                  </a:moveTo>
                  <a:lnTo>
                    <a:pt x="100838" y="0"/>
                  </a:lnTo>
                  <a:lnTo>
                    <a:pt x="61588" y="7924"/>
                  </a:lnTo>
                  <a:lnTo>
                    <a:pt x="29535" y="29535"/>
                  </a:lnTo>
                  <a:lnTo>
                    <a:pt x="7924" y="61588"/>
                  </a:lnTo>
                  <a:lnTo>
                    <a:pt x="0" y="100837"/>
                  </a:lnTo>
                  <a:lnTo>
                    <a:pt x="0" y="1375918"/>
                  </a:lnTo>
                  <a:lnTo>
                    <a:pt x="7924" y="1415167"/>
                  </a:lnTo>
                  <a:lnTo>
                    <a:pt x="29535" y="1447220"/>
                  </a:lnTo>
                  <a:lnTo>
                    <a:pt x="61588" y="1468831"/>
                  </a:lnTo>
                  <a:lnTo>
                    <a:pt x="100838" y="1476756"/>
                  </a:lnTo>
                  <a:lnTo>
                    <a:pt x="5004562" y="1476756"/>
                  </a:lnTo>
                  <a:lnTo>
                    <a:pt x="5043811" y="1468831"/>
                  </a:lnTo>
                  <a:lnTo>
                    <a:pt x="5075864" y="1447220"/>
                  </a:lnTo>
                  <a:lnTo>
                    <a:pt x="5097475" y="1415167"/>
                  </a:lnTo>
                  <a:lnTo>
                    <a:pt x="5105400" y="1375918"/>
                  </a:lnTo>
                  <a:lnTo>
                    <a:pt x="5105400" y="100837"/>
                  </a:lnTo>
                  <a:lnTo>
                    <a:pt x="5097475" y="61588"/>
                  </a:lnTo>
                  <a:lnTo>
                    <a:pt x="5075864" y="29535"/>
                  </a:lnTo>
                  <a:lnTo>
                    <a:pt x="5043811" y="7924"/>
                  </a:lnTo>
                  <a:lnTo>
                    <a:pt x="50045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59424" y="1476753"/>
              <a:ext cx="5105400" cy="1477010"/>
            </a:xfrm>
            <a:custGeom>
              <a:avLst/>
              <a:gdLst/>
              <a:ahLst/>
              <a:cxnLst/>
              <a:rect l="l" t="t" r="r" b="b"/>
              <a:pathLst>
                <a:path w="5105400" h="1477010">
                  <a:moveTo>
                    <a:pt x="0" y="100837"/>
                  </a:moveTo>
                  <a:lnTo>
                    <a:pt x="7924" y="61588"/>
                  </a:lnTo>
                  <a:lnTo>
                    <a:pt x="29535" y="29535"/>
                  </a:lnTo>
                  <a:lnTo>
                    <a:pt x="61588" y="7924"/>
                  </a:lnTo>
                  <a:lnTo>
                    <a:pt x="100838" y="0"/>
                  </a:lnTo>
                  <a:lnTo>
                    <a:pt x="5004562" y="0"/>
                  </a:lnTo>
                  <a:lnTo>
                    <a:pt x="5043811" y="7924"/>
                  </a:lnTo>
                  <a:lnTo>
                    <a:pt x="5075864" y="29535"/>
                  </a:lnTo>
                  <a:lnTo>
                    <a:pt x="5097475" y="61588"/>
                  </a:lnTo>
                  <a:lnTo>
                    <a:pt x="5105400" y="100837"/>
                  </a:lnTo>
                  <a:lnTo>
                    <a:pt x="5105400" y="1375918"/>
                  </a:lnTo>
                  <a:lnTo>
                    <a:pt x="5097475" y="1415167"/>
                  </a:lnTo>
                  <a:lnTo>
                    <a:pt x="5075864" y="1447220"/>
                  </a:lnTo>
                  <a:lnTo>
                    <a:pt x="5043811" y="1468831"/>
                  </a:lnTo>
                  <a:lnTo>
                    <a:pt x="5004562" y="1476756"/>
                  </a:lnTo>
                  <a:lnTo>
                    <a:pt x="100838" y="1476756"/>
                  </a:lnTo>
                  <a:lnTo>
                    <a:pt x="61588" y="1468831"/>
                  </a:lnTo>
                  <a:lnTo>
                    <a:pt x="29535" y="1447220"/>
                  </a:lnTo>
                  <a:lnTo>
                    <a:pt x="7924" y="1415167"/>
                  </a:lnTo>
                  <a:lnTo>
                    <a:pt x="0" y="1375918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20383" y="1955295"/>
              <a:ext cx="4962525" cy="954405"/>
            </a:xfrm>
            <a:custGeom>
              <a:avLst/>
              <a:gdLst/>
              <a:ahLst/>
              <a:cxnLst/>
              <a:rect l="l" t="t" r="r" b="b"/>
              <a:pathLst>
                <a:path w="4962525" h="954405">
                  <a:moveTo>
                    <a:pt x="4854981" y="0"/>
                  </a:moveTo>
                  <a:lnTo>
                    <a:pt x="107162" y="0"/>
                  </a:lnTo>
                  <a:lnTo>
                    <a:pt x="65451" y="8421"/>
                  </a:lnTo>
                  <a:lnTo>
                    <a:pt x="31388" y="31388"/>
                  </a:lnTo>
                  <a:lnTo>
                    <a:pt x="8421" y="65451"/>
                  </a:lnTo>
                  <a:lnTo>
                    <a:pt x="0" y="107162"/>
                  </a:lnTo>
                  <a:lnTo>
                    <a:pt x="0" y="846848"/>
                  </a:lnTo>
                  <a:lnTo>
                    <a:pt x="8421" y="888567"/>
                  </a:lnTo>
                  <a:lnTo>
                    <a:pt x="31388" y="922634"/>
                  </a:lnTo>
                  <a:lnTo>
                    <a:pt x="65451" y="945602"/>
                  </a:lnTo>
                  <a:lnTo>
                    <a:pt x="107162" y="954023"/>
                  </a:lnTo>
                  <a:lnTo>
                    <a:pt x="4854981" y="954023"/>
                  </a:lnTo>
                  <a:lnTo>
                    <a:pt x="4896692" y="945602"/>
                  </a:lnTo>
                  <a:lnTo>
                    <a:pt x="4930755" y="922634"/>
                  </a:lnTo>
                  <a:lnTo>
                    <a:pt x="4953722" y="888567"/>
                  </a:lnTo>
                  <a:lnTo>
                    <a:pt x="4962144" y="846848"/>
                  </a:lnTo>
                  <a:lnTo>
                    <a:pt x="4962144" y="107162"/>
                  </a:lnTo>
                  <a:lnTo>
                    <a:pt x="4953722" y="65451"/>
                  </a:lnTo>
                  <a:lnTo>
                    <a:pt x="4930755" y="31388"/>
                  </a:lnTo>
                  <a:lnTo>
                    <a:pt x="4896692" y="8421"/>
                  </a:lnTo>
                  <a:lnTo>
                    <a:pt x="4854981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66103" y="1981200"/>
              <a:ext cx="1780031" cy="6979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1043" y="1981200"/>
              <a:ext cx="1237487" cy="6979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4964" y="1981200"/>
              <a:ext cx="1237475" cy="6979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57359" y="1981200"/>
              <a:ext cx="1237475" cy="6979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66103" y="2310383"/>
              <a:ext cx="1508759" cy="6979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51191" y="2310384"/>
              <a:ext cx="513587" cy="69799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365704" y="1232076"/>
            <a:ext cx="4030979" cy="154241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385"/>
              </a:spcBef>
            </a:pPr>
            <a:r>
              <a:rPr sz="3600" spc="-10" dirty="0">
                <a:solidFill>
                  <a:srgbClr val="3B4368"/>
                </a:solidFill>
                <a:latin typeface="한컴산뜻돋움"/>
                <a:cs typeface="한컴산뜻돋움"/>
              </a:rPr>
              <a:t>inset</a:t>
            </a:r>
            <a:endParaRPr sz="3600">
              <a:latin typeface="한컴산뜻돋움"/>
              <a:cs typeface="한컴산뜻돋움"/>
            </a:endParaRPr>
          </a:p>
          <a:p>
            <a:pPr marL="12700" marR="5080">
              <a:lnSpc>
                <a:spcPts val="2590"/>
              </a:lnSpc>
              <a:spcBef>
                <a:spcPts val="1190"/>
              </a:spcBef>
            </a:pP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전체적으로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박스가</a:t>
            </a:r>
            <a:r>
              <a:rPr sz="24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들어간</a:t>
            </a: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것처럼 </a:t>
            </a:r>
            <a:r>
              <a:rPr sz="2400" b="1" spc="-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표시된다</a:t>
            </a:r>
            <a:r>
              <a:rPr sz="2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0020" y="1138428"/>
            <a:ext cx="11732260" cy="5720080"/>
            <a:chOff x="160020" y="1138428"/>
            <a:chExt cx="11732260" cy="572008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5352" y="1638300"/>
              <a:ext cx="233172" cy="2331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5431" y="2956420"/>
              <a:ext cx="2507270" cy="3384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87904" y="2956485"/>
              <a:ext cx="2330129" cy="26218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7951" y="1138428"/>
              <a:ext cx="2507272" cy="3384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2620" y="1214628"/>
              <a:ext cx="2330119" cy="26220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20852" y="3278118"/>
              <a:ext cx="5104130" cy="1477010"/>
            </a:xfrm>
            <a:custGeom>
              <a:avLst/>
              <a:gdLst/>
              <a:ahLst/>
              <a:cxnLst/>
              <a:rect l="l" t="t" r="r" b="b"/>
              <a:pathLst>
                <a:path w="5104130" h="1477010">
                  <a:moveTo>
                    <a:pt x="5003038" y="0"/>
                  </a:moveTo>
                  <a:lnTo>
                    <a:pt x="100838" y="0"/>
                  </a:lnTo>
                  <a:lnTo>
                    <a:pt x="61588" y="7924"/>
                  </a:lnTo>
                  <a:lnTo>
                    <a:pt x="29535" y="29535"/>
                  </a:lnTo>
                  <a:lnTo>
                    <a:pt x="7924" y="61588"/>
                  </a:lnTo>
                  <a:lnTo>
                    <a:pt x="0" y="100837"/>
                  </a:lnTo>
                  <a:lnTo>
                    <a:pt x="0" y="1375930"/>
                  </a:lnTo>
                  <a:lnTo>
                    <a:pt x="7924" y="1415178"/>
                  </a:lnTo>
                  <a:lnTo>
                    <a:pt x="29535" y="1447226"/>
                  </a:lnTo>
                  <a:lnTo>
                    <a:pt x="61588" y="1468833"/>
                  </a:lnTo>
                  <a:lnTo>
                    <a:pt x="100838" y="1476756"/>
                  </a:lnTo>
                  <a:lnTo>
                    <a:pt x="5003038" y="1476756"/>
                  </a:lnTo>
                  <a:lnTo>
                    <a:pt x="5042287" y="1468833"/>
                  </a:lnTo>
                  <a:lnTo>
                    <a:pt x="5074340" y="1447226"/>
                  </a:lnTo>
                  <a:lnTo>
                    <a:pt x="5095951" y="1415178"/>
                  </a:lnTo>
                  <a:lnTo>
                    <a:pt x="5103876" y="1375930"/>
                  </a:lnTo>
                  <a:lnTo>
                    <a:pt x="5103876" y="100837"/>
                  </a:lnTo>
                  <a:lnTo>
                    <a:pt x="5095951" y="61588"/>
                  </a:lnTo>
                  <a:lnTo>
                    <a:pt x="5074340" y="29535"/>
                  </a:lnTo>
                  <a:lnTo>
                    <a:pt x="5042287" y="7924"/>
                  </a:lnTo>
                  <a:lnTo>
                    <a:pt x="5003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0852" y="3278118"/>
              <a:ext cx="5104130" cy="1477010"/>
            </a:xfrm>
            <a:custGeom>
              <a:avLst/>
              <a:gdLst/>
              <a:ahLst/>
              <a:cxnLst/>
              <a:rect l="l" t="t" r="r" b="b"/>
              <a:pathLst>
                <a:path w="5104130" h="1477010">
                  <a:moveTo>
                    <a:pt x="0" y="100837"/>
                  </a:moveTo>
                  <a:lnTo>
                    <a:pt x="7924" y="61588"/>
                  </a:lnTo>
                  <a:lnTo>
                    <a:pt x="29535" y="29535"/>
                  </a:lnTo>
                  <a:lnTo>
                    <a:pt x="61588" y="7924"/>
                  </a:lnTo>
                  <a:lnTo>
                    <a:pt x="100838" y="0"/>
                  </a:lnTo>
                  <a:lnTo>
                    <a:pt x="5003038" y="0"/>
                  </a:lnTo>
                  <a:lnTo>
                    <a:pt x="5042287" y="7924"/>
                  </a:lnTo>
                  <a:lnTo>
                    <a:pt x="5074340" y="29535"/>
                  </a:lnTo>
                  <a:lnTo>
                    <a:pt x="5095951" y="61588"/>
                  </a:lnTo>
                  <a:lnTo>
                    <a:pt x="5103876" y="100837"/>
                  </a:lnTo>
                  <a:lnTo>
                    <a:pt x="5103876" y="1375930"/>
                  </a:lnTo>
                  <a:lnTo>
                    <a:pt x="5095951" y="1415178"/>
                  </a:lnTo>
                  <a:lnTo>
                    <a:pt x="5074340" y="1447226"/>
                  </a:lnTo>
                  <a:lnTo>
                    <a:pt x="5042287" y="1468833"/>
                  </a:lnTo>
                  <a:lnTo>
                    <a:pt x="5003038" y="1476756"/>
                  </a:lnTo>
                  <a:lnTo>
                    <a:pt x="100838" y="1476756"/>
                  </a:lnTo>
                  <a:lnTo>
                    <a:pt x="61588" y="1468833"/>
                  </a:lnTo>
                  <a:lnTo>
                    <a:pt x="29535" y="1447226"/>
                  </a:lnTo>
                  <a:lnTo>
                    <a:pt x="7924" y="1415178"/>
                  </a:lnTo>
                  <a:lnTo>
                    <a:pt x="0" y="1375930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1811" y="3756655"/>
              <a:ext cx="4962525" cy="952500"/>
            </a:xfrm>
            <a:custGeom>
              <a:avLst/>
              <a:gdLst/>
              <a:ahLst/>
              <a:cxnLst/>
              <a:rect l="l" t="t" r="r" b="b"/>
              <a:pathLst>
                <a:path w="4962525" h="952500">
                  <a:moveTo>
                    <a:pt x="4855146" y="0"/>
                  </a:moveTo>
                  <a:lnTo>
                    <a:pt x="106997" y="0"/>
                  </a:lnTo>
                  <a:lnTo>
                    <a:pt x="65349" y="8408"/>
                  </a:lnTo>
                  <a:lnTo>
                    <a:pt x="31338" y="31338"/>
                  </a:lnTo>
                  <a:lnTo>
                    <a:pt x="8408" y="65349"/>
                  </a:lnTo>
                  <a:lnTo>
                    <a:pt x="0" y="106997"/>
                  </a:lnTo>
                  <a:lnTo>
                    <a:pt x="0" y="845515"/>
                  </a:lnTo>
                  <a:lnTo>
                    <a:pt x="8408" y="887161"/>
                  </a:lnTo>
                  <a:lnTo>
                    <a:pt x="31338" y="921167"/>
                  </a:lnTo>
                  <a:lnTo>
                    <a:pt x="65349" y="944093"/>
                  </a:lnTo>
                  <a:lnTo>
                    <a:pt x="106997" y="952500"/>
                  </a:lnTo>
                  <a:lnTo>
                    <a:pt x="4855146" y="952500"/>
                  </a:lnTo>
                  <a:lnTo>
                    <a:pt x="4896794" y="944093"/>
                  </a:lnTo>
                  <a:lnTo>
                    <a:pt x="4930805" y="921167"/>
                  </a:lnTo>
                  <a:lnTo>
                    <a:pt x="4953735" y="887161"/>
                  </a:lnTo>
                  <a:lnTo>
                    <a:pt x="4962144" y="845515"/>
                  </a:lnTo>
                  <a:lnTo>
                    <a:pt x="4962144" y="106997"/>
                  </a:lnTo>
                  <a:lnTo>
                    <a:pt x="4953735" y="65349"/>
                  </a:lnTo>
                  <a:lnTo>
                    <a:pt x="4930805" y="31338"/>
                  </a:lnTo>
                  <a:lnTo>
                    <a:pt x="4896794" y="8408"/>
                  </a:lnTo>
                  <a:lnTo>
                    <a:pt x="4855146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7531" y="3799332"/>
              <a:ext cx="1780031" cy="69799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2471" y="3799332"/>
              <a:ext cx="1237475" cy="69799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36391" y="3799332"/>
              <a:ext cx="1508759" cy="69799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0059" y="3799332"/>
              <a:ext cx="1237487" cy="6979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7531" y="4128515"/>
              <a:ext cx="1508759" cy="69799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12620" y="4128516"/>
              <a:ext cx="583691" cy="6979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779" y="3439667"/>
              <a:ext cx="233172" cy="2331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6859" y="4757782"/>
              <a:ext cx="2507272" cy="33847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9333" y="4757881"/>
              <a:ext cx="2330129" cy="26065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9379" y="2939795"/>
              <a:ext cx="2507271" cy="33846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047" y="3016008"/>
              <a:ext cx="2330119" cy="2621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0020" y="4151376"/>
              <a:ext cx="11731750" cy="27066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8388" y="5119116"/>
              <a:ext cx="1153667" cy="4785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57300" y="5085588"/>
              <a:ext cx="672083" cy="6797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4775" y="5183123"/>
              <a:ext cx="637031" cy="27736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56248" y="647373"/>
            <a:ext cx="5172710" cy="545909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endParaRPr sz="2400">
              <a:latin typeface="한컴산뜻돋움"/>
              <a:cs typeface="한컴산뜻돋움"/>
            </a:endParaRPr>
          </a:p>
          <a:p>
            <a:pPr marL="674370">
              <a:lnSpc>
                <a:spcPct val="100000"/>
              </a:lnSpc>
              <a:spcBef>
                <a:spcPts val="1720"/>
              </a:spcBef>
            </a:pPr>
            <a:r>
              <a:rPr sz="3600" spc="-10" dirty="0">
                <a:solidFill>
                  <a:srgbClr val="3B4368"/>
                </a:solidFill>
                <a:latin typeface="한컴산뜻돋움"/>
                <a:cs typeface="한컴산뜻돋움"/>
              </a:rPr>
              <a:t>ridge</a:t>
            </a:r>
            <a:endParaRPr sz="3600">
              <a:latin typeface="한컴산뜻돋움"/>
              <a:cs typeface="한컴산뜻돋움"/>
            </a:endParaRPr>
          </a:p>
          <a:p>
            <a:pPr marL="483234" marR="404495">
              <a:lnSpc>
                <a:spcPts val="2590"/>
              </a:lnSpc>
              <a:spcBef>
                <a:spcPts val="1335"/>
              </a:spcBef>
            </a:pP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테두리선에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입체적인</a:t>
            </a:r>
            <a:r>
              <a:rPr sz="24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봉우리가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생긴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것처럼</a:t>
            </a:r>
            <a:r>
              <a:rPr sz="24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표시된다</a:t>
            </a:r>
            <a:r>
              <a:rPr sz="2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800">
              <a:latin typeface="한컴산뜻돋움"/>
              <a:cs typeface="한컴산뜻돋움"/>
            </a:endParaRPr>
          </a:p>
          <a:p>
            <a:pPr marL="674370">
              <a:lnSpc>
                <a:spcPct val="100000"/>
              </a:lnSpc>
            </a:pPr>
            <a:r>
              <a:rPr sz="3600" spc="-10" dirty="0">
                <a:solidFill>
                  <a:srgbClr val="3B4368"/>
                </a:solidFill>
                <a:latin typeface="한컴산뜻돋움"/>
                <a:cs typeface="한컴산뜻돋움"/>
              </a:rPr>
              <a:t>outset</a:t>
            </a:r>
            <a:endParaRPr sz="3600">
              <a:latin typeface="한컴산뜻돋움"/>
              <a:cs typeface="한컴산뜻돋움"/>
            </a:endParaRPr>
          </a:p>
          <a:p>
            <a:pPr marL="483234" marR="404495">
              <a:lnSpc>
                <a:spcPts val="2590"/>
              </a:lnSpc>
              <a:spcBef>
                <a:spcPts val="1395"/>
              </a:spcBef>
            </a:pP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전체적으로</a:t>
            </a:r>
            <a:r>
              <a:rPr sz="2400" b="1" spc="-1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박스가</a:t>
            </a:r>
            <a:r>
              <a:rPr sz="24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튀어나온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것처럼 </a:t>
            </a:r>
            <a:r>
              <a:rPr sz="2400" b="1" spc="-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표시된다</a:t>
            </a:r>
            <a:r>
              <a:rPr sz="2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400">
              <a:latin typeface="한컴산뜻돋움"/>
              <a:cs typeface="한컴산뜻돋움"/>
            </a:endParaRPr>
          </a:p>
          <a:p>
            <a:pPr marL="891540">
              <a:lnSpc>
                <a:spcPct val="100000"/>
              </a:lnSpc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>
              <a:latin typeface="함초롬바탕"/>
              <a:cs typeface="함초롬바탕"/>
            </a:endParaRPr>
          </a:p>
          <a:p>
            <a:pPr marL="268605">
              <a:lnSpc>
                <a:spcPct val="100000"/>
              </a:lnSpc>
              <a:spcBef>
                <a:spcPts val="1490"/>
              </a:spcBef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#xy34</a:t>
            </a:r>
            <a:r>
              <a:rPr sz="24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style: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dotted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90669" y="5190480"/>
            <a:ext cx="38646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80" dirty="0">
                <a:latin typeface="휴먼아미체"/>
                <a:cs typeface="휴먼아미체"/>
              </a:rPr>
              <a:t>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65" dirty="0">
                <a:latin typeface="휴먼아미체"/>
                <a:cs typeface="휴먼아미체"/>
              </a:rPr>
              <a:t>예제에서</a:t>
            </a:r>
            <a:r>
              <a:rPr sz="2400" spc="46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수평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테두리들은 </a:t>
            </a:r>
            <a:r>
              <a:rPr sz="2400" spc="75" dirty="0">
                <a:latin typeface="한컴산뜻돋움"/>
                <a:cs typeface="한컴산뜻돋움"/>
              </a:rPr>
              <a:t>'solid'</a:t>
            </a:r>
            <a:r>
              <a:rPr sz="2400" spc="75" dirty="0">
                <a:latin typeface="휴먼아미체"/>
                <a:cs typeface="휴먼아미체"/>
              </a:rPr>
              <a:t>가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되고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수직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테두리들은 </a:t>
            </a:r>
            <a:r>
              <a:rPr sz="2400" spc="65" dirty="0">
                <a:latin typeface="한컴산뜻돋움"/>
                <a:cs typeface="한컴산뜻돋움"/>
              </a:rPr>
              <a:t>'dotted'</a:t>
            </a:r>
            <a:r>
              <a:rPr sz="2400" spc="65" dirty="0">
                <a:latin typeface="휴먼아미체"/>
                <a:cs typeface="휴먼아미체"/>
              </a:rPr>
              <a:t>가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379464" y="5295900"/>
            <a:ext cx="231647" cy="23317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14172"/>
            <a:ext cx="11731750" cy="624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5459095" cy="409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5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.a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endParaRPr sz="2400" dirty="0">
              <a:latin typeface="한컴산뜻돋움"/>
              <a:cs typeface="한컴산뜻돋움"/>
            </a:endParaRPr>
          </a:p>
          <a:p>
            <a:pPr marL="316865" marR="1315085">
              <a:lnSpc>
                <a:spcPct val="100000"/>
              </a:lnSpc>
            </a:pP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border:</a:t>
            </a:r>
            <a:r>
              <a:rPr sz="2400" spc="-10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5px</a:t>
            </a:r>
            <a:r>
              <a:rPr sz="2400" spc="-12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solid</a:t>
            </a:r>
            <a:r>
              <a:rPr sz="2400" spc="-9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#00f;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500px;</a:t>
            </a:r>
            <a:r>
              <a:rPr sz="24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height: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50px;</a:t>
            </a:r>
            <a:endParaRPr sz="24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background-color:rgba(0,255,0,0.3)</a:t>
            </a:r>
            <a:endParaRPr sz="24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 dirty="0">
              <a:latin typeface="한컴산뜻돋움"/>
              <a:cs typeface="한컴산뜻돋움"/>
            </a:endParaRPr>
          </a:p>
          <a:p>
            <a:pPr marL="316865" marR="164782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border: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5px</a:t>
            </a:r>
            <a:r>
              <a:rPr sz="24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solid</a:t>
            </a:r>
            <a:r>
              <a:rPr sz="2400" spc="-9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#00f; border: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5px</a:t>
            </a:r>
            <a:r>
              <a:rPr sz="24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dotted</a:t>
            </a:r>
            <a:r>
              <a:rPr sz="2400" spc="-8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#00f; border:</a:t>
            </a:r>
            <a:r>
              <a:rPr sz="24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5px</a:t>
            </a:r>
            <a:r>
              <a:rPr sz="24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dashed</a:t>
            </a:r>
            <a:r>
              <a:rPr sz="2400" spc="-10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#00f;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8296" y="3326891"/>
            <a:ext cx="5010911" cy="2151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55F1D2-8CFC-7E06-92B7-38A9FE47E82A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14172"/>
            <a:ext cx="11731750" cy="624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5815965" cy="445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5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.a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endParaRPr sz="2400">
              <a:latin typeface="한컴산뜻돋움"/>
              <a:cs typeface="한컴산뜻돋움"/>
            </a:endParaRPr>
          </a:p>
          <a:p>
            <a:pPr marL="316865" marR="236791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border: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3px</a:t>
            </a:r>
            <a:r>
              <a:rPr sz="24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#f00; </a:t>
            </a:r>
            <a:r>
              <a:rPr sz="2400" spc="-20" dirty="0">
                <a:solidFill>
                  <a:srgbClr val="FF0066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radius:5px;</a:t>
            </a:r>
            <a:endParaRPr sz="2400">
              <a:latin typeface="한컴산뜻돋움"/>
              <a:cs typeface="한컴산뜻돋움"/>
            </a:endParaRPr>
          </a:p>
          <a:p>
            <a:pPr marL="316865" marR="508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500px;</a:t>
            </a:r>
            <a:r>
              <a:rPr sz="24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height: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50px; background-color:rgba(255,255,0,0.5)</a:t>
            </a:r>
            <a:endParaRPr sz="240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한컴산뜻돋움"/>
              <a:cs typeface="한컴산뜻돋움"/>
            </a:endParaRPr>
          </a:p>
          <a:p>
            <a:pPr marL="316865" marR="2637790">
              <a:lnSpc>
                <a:spcPct val="100000"/>
              </a:lnSpc>
            </a:pP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radius: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5px;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radius: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25px;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radius: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50px;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77128" y="3680459"/>
            <a:ext cx="5378450" cy="2034539"/>
            <a:chOff x="5977128" y="3680459"/>
            <a:chExt cx="5378450" cy="203453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7128" y="3680459"/>
              <a:ext cx="5378194" cy="6614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7128" y="4410455"/>
              <a:ext cx="5378194" cy="130454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8AACDC3-8688-DEFE-AE79-A94A76C5CF95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14172"/>
            <a:ext cx="11731750" cy="624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9413875" cy="568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FF0066"/>
                </a:solidFill>
                <a:latin typeface="한컴산뜻돋움"/>
                <a:cs typeface="한컴산뜻돋움"/>
              </a:rPr>
              <a:t>P</a:t>
            </a:r>
            <a:r>
              <a:rPr sz="2000" spc="-9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{border:15px</a:t>
            </a:r>
            <a:r>
              <a:rPr sz="2000" spc="-11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FF0066"/>
                </a:solidFill>
                <a:latin typeface="한컴산뜻돋움"/>
                <a:cs typeface="한컴산뜻돋움"/>
              </a:rPr>
              <a:t>magenta;</a:t>
            </a:r>
            <a:r>
              <a:rPr sz="2000" spc="-114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FF0066"/>
                </a:solidFill>
                <a:latin typeface="한컴산뜻돋움"/>
                <a:cs typeface="한컴산뜻돋움"/>
              </a:rPr>
              <a:t>width:50px;</a:t>
            </a:r>
            <a:r>
              <a:rPr sz="2000" spc="-114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FF0066"/>
                </a:solidFill>
                <a:latin typeface="한컴산뜻돋움"/>
                <a:cs typeface="한컴산뜻돋움"/>
              </a:rPr>
              <a:t>padding:20px;</a:t>
            </a:r>
            <a:r>
              <a:rPr sz="2000" spc="-10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font-</a:t>
            </a:r>
            <a:r>
              <a:rPr sz="2000" dirty="0">
                <a:solidFill>
                  <a:srgbClr val="FF0066"/>
                </a:solidFill>
                <a:latin typeface="한컴산뜻돋움"/>
                <a:cs typeface="한컴산뜻돋움"/>
              </a:rPr>
              <a:t>size:15px</a:t>
            </a:r>
            <a:r>
              <a:rPr sz="2000" spc="-10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000" spc="-50" dirty="0">
                <a:solidFill>
                  <a:srgbClr val="FF0066"/>
                </a:solidFill>
                <a:latin typeface="한컴산뜻돋움"/>
                <a:cs typeface="한컴산뜻돋움"/>
              </a:rPr>
              <a:t>}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&lt;TABLE</a:t>
            </a:r>
            <a:r>
              <a:rPr sz="20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WIDTH="484"&gt;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&lt;TR&gt;&lt;TD</a:t>
            </a:r>
            <a:r>
              <a:rPr sz="20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height="38"</a:t>
            </a:r>
            <a:r>
              <a:rPr sz="20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220" dirty="0">
                <a:solidFill>
                  <a:srgbClr val="001F5F"/>
                </a:solidFill>
                <a:latin typeface="한컴산뜻돋움"/>
                <a:cs typeface="한컴산뜻돋움"/>
              </a:rPr>
              <a:t>colspan="3"&gt;</a:t>
            </a:r>
            <a:r>
              <a:rPr sz="2000" spc="220" dirty="0">
                <a:solidFill>
                  <a:srgbClr val="001F5F"/>
                </a:solidFill>
                <a:latin typeface="휴먼아미체"/>
                <a:cs typeface="휴먼아미체"/>
              </a:rPr>
              <a:t>테두리선들의</a:t>
            </a:r>
            <a:r>
              <a:rPr sz="2000" spc="-38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860" dirty="0">
                <a:solidFill>
                  <a:srgbClr val="001F5F"/>
                </a:solidFill>
                <a:latin typeface="휴먼아미체"/>
                <a:cs typeface="휴먼아미체"/>
              </a:rPr>
              <a:t>폭은</a:t>
            </a:r>
            <a:r>
              <a:rPr sz="2000" spc="-36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860" dirty="0">
                <a:solidFill>
                  <a:srgbClr val="001F5F"/>
                </a:solidFill>
                <a:latin typeface="휴먼아미체"/>
                <a:cs typeface="휴먼아미체"/>
              </a:rPr>
              <a:t>모두</a:t>
            </a:r>
            <a:r>
              <a:rPr sz="2000" spc="-37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165" dirty="0">
                <a:solidFill>
                  <a:srgbClr val="001F5F"/>
                </a:solidFill>
                <a:latin typeface="한컴산뜻돋움"/>
                <a:cs typeface="한컴산뜻돋움"/>
              </a:rPr>
              <a:t>15px</a:t>
            </a:r>
            <a:r>
              <a:rPr sz="2000" spc="165" dirty="0">
                <a:solidFill>
                  <a:srgbClr val="001F5F"/>
                </a:solidFill>
                <a:latin typeface="휴먼아미체"/>
                <a:cs typeface="휴먼아미체"/>
              </a:rPr>
              <a:t>로</a:t>
            </a:r>
            <a:r>
              <a:rPr sz="2000" spc="-37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110" dirty="0">
                <a:solidFill>
                  <a:srgbClr val="001F5F"/>
                </a:solidFill>
                <a:latin typeface="휴먼아미체"/>
                <a:cs typeface="휴먼아미체"/>
              </a:rPr>
              <a:t>동일</a:t>
            </a:r>
            <a:r>
              <a:rPr sz="2000" spc="110" dirty="0">
                <a:solidFill>
                  <a:srgbClr val="001F5F"/>
                </a:solidFill>
                <a:latin typeface="한컴산뜻돋움"/>
                <a:cs typeface="한컴산뜻돋움"/>
              </a:rPr>
              <a:t>&lt;/TD&gt;&lt;/TR&gt;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  <a:spcBef>
                <a:spcPts val="5"/>
              </a:spcBef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0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width="160"</a:t>
            </a:r>
            <a:r>
              <a:rPr sz="20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height="117"&gt;&lt;P</a:t>
            </a:r>
            <a:r>
              <a:rPr sz="20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</a:t>
            </a:r>
            <a:r>
              <a:rPr sz="20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border-</a:t>
            </a:r>
            <a:r>
              <a:rPr sz="20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style:solid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;"&gt;SOLID&lt;/P&gt;&lt;/TD&gt;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000" spc="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width="161"&gt;&lt;P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</a:t>
            </a:r>
            <a:r>
              <a:rPr sz="20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border-</a:t>
            </a:r>
            <a:r>
              <a:rPr sz="20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style:double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;"&gt;DOUBLE&lt;/P&gt;&lt;/TD&gt;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&lt;TD</a:t>
            </a:r>
            <a:r>
              <a:rPr sz="2000" spc="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width="147"&gt;&lt;P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</a:t>
            </a:r>
            <a:r>
              <a:rPr sz="20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border-</a:t>
            </a:r>
            <a:r>
              <a:rPr sz="20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style:groove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;"&gt;GROOVE&lt;/P&gt;&lt;/TD&gt;&lt;/TR&gt;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&lt;TR&gt;</a:t>
            </a:r>
            <a:endParaRPr sz="2000" dirty="0">
              <a:latin typeface="한컴산뜻돋움"/>
              <a:cs typeface="한컴산뜻돋움"/>
            </a:endParaRPr>
          </a:p>
          <a:p>
            <a:pPr marL="31686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&lt;TD&gt;&lt;P</a:t>
            </a:r>
            <a:r>
              <a:rPr sz="2000" spc="-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</a:t>
            </a:r>
            <a:r>
              <a:rPr sz="20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border-</a:t>
            </a:r>
            <a:r>
              <a:rPr sz="20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style:ridge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;"&gt;RIDGE&lt;/P&gt;&lt;/TD&gt;</a:t>
            </a:r>
            <a:endParaRPr sz="2000" dirty="0">
              <a:latin typeface="한컴산뜻돋움"/>
              <a:cs typeface="한컴산뜻돋움"/>
            </a:endParaRPr>
          </a:p>
          <a:p>
            <a:pPr marL="31623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&lt;TD&gt;&lt;P</a:t>
            </a:r>
            <a:r>
              <a:rPr sz="2000" spc="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</a:t>
            </a:r>
            <a:r>
              <a:rPr sz="20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border-</a:t>
            </a:r>
            <a:r>
              <a:rPr sz="20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style:inset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;"&gt;INSET&lt;/P&gt;&lt;/TD&gt;</a:t>
            </a:r>
            <a:endParaRPr sz="2000" dirty="0">
              <a:latin typeface="한컴산뜻돋움"/>
              <a:cs typeface="한컴산뜻돋움"/>
            </a:endParaRPr>
          </a:p>
          <a:p>
            <a:pPr marL="31623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&lt;TD&gt;&lt;P</a:t>
            </a:r>
            <a:r>
              <a:rPr sz="2000" spc="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STYLE="</a:t>
            </a:r>
            <a:r>
              <a:rPr sz="20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border-</a:t>
            </a:r>
            <a:r>
              <a:rPr sz="20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style:outset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;"&gt;OUTSET&lt;/P&gt;&lt;/TD&gt;&lt;/TR&gt;</a:t>
            </a:r>
            <a:endParaRPr sz="2000" dirty="0">
              <a:latin typeface="한컴산뜻돋움"/>
              <a:cs typeface="한컴산뜻돋움"/>
            </a:endParaRPr>
          </a:p>
          <a:p>
            <a:pPr marL="31623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&lt;/TABLE&gt;</a:t>
            </a:r>
            <a:endParaRPr sz="2000" dirty="0">
              <a:latin typeface="한컴산뜻돋움"/>
              <a:cs typeface="한컴산뜻돋움"/>
            </a:endParaRPr>
          </a:p>
          <a:p>
            <a:pPr marL="31623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000" dirty="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89A3A-A189-B693-0056-E1542F30B0FD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2113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5.</a:t>
            </a:r>
            <a:r>
              <a:rPr sz="2400" b="1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border-style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11786" y="2024915"/>
            <a:ext cx="7571105" cy="3202940"/>
            <a:chOff x="2111786" y="2024915"/>
            <a:chExt cx="7571105" cy="32029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1786" y="2024915"/>
              <a:ext cx="7570555" cy="32028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31948" y="2615183"/>
              <a:ext cx="847725" cy="398145"/>
            </a:xfrm>
            <a:custGeom>
              <a:avLst/>
              <a:gdLst/>
              <a:ahLst/>
              <a:cxnLst/>
              <a:rect l="l" t="t" r="r" b="b"/>
              <a:pathLst>
                <a:path w="847725" h="398144">
                  <a:moveTo>
                    <a:pt x="847344" y="0"/>
                  </a:moveTo>
                  <a:lnTo>
                    <a:pt x="0" y="0"/>
                  </a:lnTo>
                  <a:lnTo>
                    <a:pt x="0" y="397763"/>
                  </a:lnTo>
                  <a:lnTo>
                    <a:pt x="847344" y="397763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72845" y="2569809"/>
            <a:ext cx="88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SOLID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0111" y="4300728"/>
            <a:ext cx="1393190" cy="3981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239395">
              <a:lnSpc>
                <a:spcPts val="2835"/>
              </a:lnSpc>
              <a:spcBef>
                <a:spcPts val="295"/>
              </a:spcBef>
            </a:pPr>
            <a:r>
              <a:rPr sz="24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RIDGE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0640" y="4300728"/>
            <a:ext cx="1391920" cy="3981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293370">
              <a:lnSpc>
                <a:spcPts val="2835"/>
              </a:lnSpc>
              <a:spcBef>
                <a:spcPts val="295"/>
              </a:spcBef>
            </a:pPr>
            <a:r>
              <a:rPr sz="24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INSET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4507" y="4300728"/>
            <a:ext cx="1391920" cy="3981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108585">
              <a:lnSpc>
                <a:spcPts val="2835"/>
              </a:lnSpc>
              <a:spcBef>
                <a:spcPts val="295"/>
              </a:spcBef>
            </a:pPr>
            <a:r>
              <a:rPr sz="24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OUTSET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0640" y="2615183"/>
            <a:ext cx="1391920" cy="3981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ts val="2625"/>
              </a:lnSpc>
            </a:pPr>
            <a:r>
              <a:rPr sz="24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DOUBLE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4507" y="2615183"/>
            <a:ext cx="1391920" cy="3981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2625"/>
              </a:lnSpc>
            </a:pPr>
            <a:r>
              <a:rPr sz="2400" spc="-10" dirty="0">
                <a:solidFill>
                  <a:srgbClr val="0D0D0D"/>
                </a:solidFill>
                <a:latin typeface="한컴산뜻돋움"/>
                <a:cs typeface="한컴산뜻돋움"/>
              </a:rPr>
              <a:t>GROOVE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944D4-414A-2C7D-FB1D-000CF679E3B8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615947"/>
            <a:ext cx="10902950" cy="147701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6.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border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  <a:spcBef>
                <a:spcPts val="1390"/>
              </a:spcBef>
            </a:pPr>
            <a:r>
              <a:rPr sz="2400" spc="645" dirty="0">
                <a:latin typeface="휴먼아미체"/>
                <a:cs typeface="휴먼아미체"/>
              </a:rPr>
              <a:t>각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방향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별로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스타일을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70" dirty="0">
                <a:latin typeface="휴먼아미체"/>
                <a:cs typeface="휴먼아미체"/>
              </a:rPr>
              <a:t>지정한다</a:t>
            </a:r>
            <a:r>
              <a:rPr sz="2400" spc="570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border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한꺼번에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방향의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스타일을 묶어서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지정한다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40180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69010" y="2544827"/>
            <a:ext cx="11222990" cy="2358390"/>
            <a:chOff x="969010" y="2544827"/>
            <a:chExt cx="11222990" cy="23583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864" y="3145535"/>
              <a:ext cx="10613136" cy="17572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536" y="3727704"/>
              <a:ext cx="8849867" cy="2735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5360" y="2551177"/>
              <a:ext cx="9387840" cy="1193800"/>
            </a:xfrm>
            <a:custGeom>
              <a:avLst/>
              <a:gdLst/>
              <a:ahLst/>
              <a:cxnLst/>
              <a:rect l="l" t="t" r="r" b="b"/>
              <a:pathLst>
                <a:path w="9387840" h="1193800">
                  <a:moveTo>
                    <a:pt x="9283573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24"/>
                  </a:lnTo>
                  <a:lnTo>
                    <a:pt x="8194" y="1129609"/>
                  </a:lnTo>
                  <a:lnTo>
                    <a:pt x="30540" y="1162751"/>
                  </a:lnTo>
                  <a:lnTo>
                    <a:pt x="63682" y="1185097"/>
                  </a:lnTo>
                  <a:lnTo>
                    <a:pt x="104267" y="1193291"/>
                  </a:lnTo>
                  <a:lnTo>
                    <a:pt x="9283573" y="1193291"/>
                  </a:lnTo>
                  <a:lnTo>
                    <a:pt x="9324157" y="1185097"/>
                  </a:lnTo>
                  <a:lnTo>
                    <a:pt x="9357299" y="1162751"/>
                  </a:lnTo>
                  <a:lnTo>
                    <a:pt x="9379645" y="1129609"/>
                  </a:lnTo>
                  <a:lnTo>
                    <a:pt x="9387840" y="1089024"/>
                  </a:lnTo>
                  <a:lnTo>
                    <a:pt x="9387840" y="104266"/>
                  </a:lnTo>
                  <a:lnTo>
                    <a:pt x="9379645" y="63682"/>
                  </a:lnTo>
                  <a:lnTo>
                    <a:pt x="9357299" y="30540"/>
                  </a:lnTo>
                  <a:lnTo>
                    <a:pt x="9324157" y="8194"/>
                  </a:lnTo>
                  <a:lnTo>
                    <a:pt x="92835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5360" y="2551177"/>
              <a:ext cx="9387840" cy="1193800"/>
            </a:xfrm>
            <a:custGeom>
              <a:avLst/>
              <a:gdLst/>
              <a:ahLst/>
              <a:cxnLst/>
              <a:rect l="l" t="t" r="r" b="b"/>
              <a:pathLst>
                <a:path w="938784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9283573" y="0"/>
                  </a:lnTo>
                  <a:lnTo>
                    <a:pt x="9324157" y="8194"/>
                  </a:lnTo>
                  <a:lnTo>
                    <a:pt x="9357299" y="30540"/>
                  </a:lnTo>
                  <a:lnTo>
                    <a:pt x="9379645" y="63682"/>
                  </a:lnTo>
                  <a:lnTo>
                    <a:pt x="9387840" y="104266"/>
                  </a:lnTo>
                  <a:lnTo>
                    <a:pt x="9387840" y="1089024"/>
                  </a:lnTo>
                  <a:lnTo>
                    <a:pt x="9379645" y="1129609"/>
                  </a:lnTo>
                  <a:lnTo>
                    <a:pt x="9357299" y="1162751"/>
                  </a:lnTo>
                  <a:lnTo>
                    <a:pt x="9324157" y="1185097"/>
                  </a:lnTo>
                  <a:lnTo>
                    <a:pt x="9283573" y="1193291"/>
                  </a:lnTo>
                  <a:lnTo>
                    <a:pt x="104267" y="1193291"/>
                  </a:lnTo>
                  <a:lnTo>
                    <a:pt x="63682" y="1185097"/>
                  </a:lnTo>
                  <a:lnTo>
                    <a:pt x="30540" y="1162751"/>
                  </a:lnTo>
                  <a:lnTo>
                    <a:pt x="8194" y="1129609"/>
                  </a:lnTo>
                  <a:lnTo>
                    <a:pt x="0" y="1089024"/>
                  </a:lnTo>
                  <a:lnTo>
                    <a:pt x="0" y="104266"/>
                  </a:lnTo>
                  <a:close/>
                </a:path>
              </a:pathLst>
            </a:custGeom>
            <a:ln w="1219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4420" y="2635001"/>
              <a:ext cx="9194800" cy="1042669"/>
            </a:xfrm>
            <a:custGeom>
              <a:avLst/>
              <a:gdLst/>
              <a:ahLst/>
              <a:cxnLst/>
              <a:rect l="l" t="t" r="r" b="b"/>
              <a:pathLst>
                <a:path w="9194800" h="1042670">
                  <a:moveTo>
                    <a:pt x="9085008" y="0"/>
                  </a:moveTo>
                  <a:lnTo>
                    <a:pt x="109283" y="0"/>
                  </a:lnTo>
                  <a:lnTo>
                    <a:pt x="66747" y="8586"/>
                  </a:lnTo>
                  <a:lnTo>
                    <a:pt x="32010" y="32005"/>
                  </a:lnTo>
                  <a:lnTo>
                    <a:pt x="8588" y="66742"/>
                  </a:lnTo>
                  <a:lnTo>
                    <a:pt x="0" y="109283"/>
                  </a:lnTo>
                  <a:lnTo>
                    <a:pt x="0" y="933119"/>
                  </a:lnTo>
                  <a:lnTo>
                    <a:pt x="8588" y="975663"/>
                  </a:lnTo>
                  <a:lnTo>
                    <a:pt x="32010" y="1010404"/>
                  </a:lnTo>
                  <a:lnTo>
                    <a:pt x="66747" y="1033827"/>
                  </a:lnTo>
                  <a:lnTo>
                    <a:pt x="109283" y="1042416"/>
                  </a:lnTo>
                  <a:lnTo>
                    <a:pt x="9085008" y="1042416"/>
                  </a:lnTo>
                  <a:lnTo>
                    <a:pt x="9127544" y="1033827"/>
                  </a:lnTo>
                  <a:lnTo>
                    <a:pt x="9162281" y="1010404"/>
                  </a:lnTo>
                  <a:lnTo>
                    <a:pt x="9185703" y="975663"/>
                  </a:lnTo>
                  <a:lnTo>
                    <a:pt x="9194292" y="933119"/>
                  </a:lnTo>
                  <a:lnTo>
                    <a:pt x="9194292" y="109283"/>
                  </a:lnTo>
                  <a:lnTo>
                    <a:pt x="9185703" y="66742"/>
                  </a:lnTo>
                  <a:lnTo>
                    <a:pt x="9162281" y="32005"/>
                  </a:lnTo>
                  <a:lnTo>
                    <a:pt x="9127544" y="8586"/>
                  </a:lnTo>
                  <a:lnTo>
                    <a:pt x="9085008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264" y="2625851"/>
              <a:ext cx="1185671" cy="871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020" y="2625851"/>
              <a:ext cx="1185671" cy="871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8776" y="2625851"/>
              <a:ext cx="868679" cy="871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5016" y="2625852"/>
              <a:ext cx="896111" cy="871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9439" y="2625851"/>
              <a:ext cx="1819655" cy="8717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8180" y="2625851"/>
              <a:ext cx="1185671" cy="8717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2163" y="2625852"/>
              <a:ext cx="949450" cy="871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9927" y="2625851"/>
              <a:ext cx="1502663" cy="871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3200" y="2625851"/>
              <a:ext cx="1502663" cy="8717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04176" y="2625852"/>
              <a:ext cx="949451" cy="8717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1940" y="2625851"/>
              <a:ext cx="1502663" cy="8717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33688" y="2625851"/>
              <a:ext cx="1185671" cy="8717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67672" y="2625851"/>
              <a:ext cx="790955" cy="8717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3511" y="3009899"/>
              <a:ext cx="710183" cy="8717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2008" y="3009899"/>
              <a:ext cx="1185671" cy="871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6764" y="3009899"/>
              <a:ext cx="868679" cy="8717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4528" y="3009899"/>
              <a:ext cx="1799843" cy="87172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233121" y="2742802"/>
            <a:ext cx="878268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996439" marR="5080" indent="-1984375">
              <a:lnSpc>
                <a:spcPts val="3020"/>
              </a:lnSpc>
              <a:spcBef>
                <a:spcPts val="480"/>
              </a:spcBef>
            </a:pP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사용</a:t>
            </a:r>
            <a:r>
              <a:rPr sz="2800" b="1" spc="-1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가능</a:t>
            </a:r>
            <a:r>
              <a:rPr sz="28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9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35" dirty="0">
                <a:solidFill>
                  <a:srgbClr val="FFFFFF"/>
                </a:solidFill>
                <a:latin typeface="한컴산뜻돋움"/>
                <a:cs typeface="한컴산뜻돋움"/>
              </a:rPr>
              <a:t>&lt;</a:t>
            </a:r>
            <a:r>
              <a:rPr sz="2800" b="1" spc="-1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테두리선</a:t>
            </a:r>
            <a:r>
              <a:rPr sz="28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굵기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&gt;</a:t>
            </a:r>
            <a:r>
              <a:rPr sz="2800" b="1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30" dirty="0">
                <a:solidFill>
                  <a:srgbClr val="FFFFFF"/>
                </a:solidFill>
                <a:latin typeface="한컴산뜻돋움"/>
                <a:cs typeface="한컴산뜻돋움"/>
              </a:rPr>
              <a:t>&lt;</a:t>
            </a:r>
            <a:r>
              <a:rPr sz="28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테두리</a:t>
            </a:r>
            <a:r>
              <a:rPr sz="2800" b="1" spc="-1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스타일</a:t>
            </a:r>
            <a:r>
              <a:rPr sz="2800" b="1" spc="-130" dirty="0">
                <a:solidFill>
                  <a:srgbClr val="FFFFFF"/>
                </a:solidFill>
                <a:latin typeface="한컴산뜻돋움"/>
                <a:cs typeface="한컴산뜻돋움"/>
              </a:rPr>
              <a:t>&gt;</a:t>
            </a:r>
            <a:r>
              <a:rPr sz="2800" b="1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30" dirty="0">
                <a:solidFill>
                  <a:srgbClr val="FFFFFF"/>
                </a:solidFill>
                <a:latin typeface="한컴산뜻돋움"/>
                <a:cs typeface="한컴산뜻돋움"/>
              </a:rPr>
              <a:t>&lt;</a:t>
            </a:r>
            <a:r>
              <a:rPr sz="28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테두리 </a:t>
            </a:r>
            <a:r>
              <a:rPr sz="28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색상</a:t>
            </a:r>
            <a:r>
              <a:rPr sz="28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&gt; 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초기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none)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2249423"/>
            <a:ext cx="10800715" cy="2534920"/>
            <a:chOff x="0" y="2249423"/>
            <a:chExt cx="10800715" cy="2534920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0430" y="2249423"/>
              <a:ext cx="4990157" cy="3060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319527"/>
              <a:ext cx="5811710" cy="2360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4463" y="4550663"/>
              <a:ext cx="233172" cy="23317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75719" y="4445961"/>
            <a:ext cx="10212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7645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한컴산뜻돋움"/>
                <a:cs typeface="한컴산뜻돋움"/>
              </a:rPr>
              <a:t>margin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속성이나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padding</a:t>
            </a:r>
            <a:r>
              <a:rPr sz="2400" spc="9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속성에서는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305" dirty="0">
                <a:latin typeface="휴먼아미체"/>
                <a:cs typeface="휴먼아미체"/>
              </a:rPr>
              <a:t>네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가지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25" dirty="0">
                <a:latin typeface="휴먼아미체"/>
                <a:cs typeface="휴먼아미체"/>
              </a:rPr>
              <a:t>방향의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값을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서로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다르게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설정할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985" dirty="0">
                <a:latin typeface="휴먼아미체"/>
                <a:cs typeface="휴먼아미체"/>
              </a:rPr>
              <a:t>수 </a:t>
            </a:r>
            <a:r>
              <a:rPr sz="2400" spc="660" dirty="0">
                <a:latin typeface="휴먼아미체"/>
                <a:cs typeface="휴먼아미체"/>
              </a:rPr>
              <a:t>있지만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border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속성에서는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305" dirty="0">
                <a:latin typeface="휴먼아미체"/>
                <a:cs typeface="휴먼아미체"/>
              </a:rPr>
              <a:t>네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가지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540" dirty="0">
                <a:latin typeface="휴먼아미체"/>
                <a:cs typeface="휴먼아미체"/>
              </a:rPr>
              <a:t>방향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925" dirty="0">
                <a:latin typeface="휴먼아미체"/>
                <a:cs typeface="휴먼아미체"/>
              </a:rPr>
              <a:t>모두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같은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굵기나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같은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스타일</a:t>
            </a:r>
            <a:r>
              <a:rPr sz="2400" spc="610" dirty="0">
                <a:latin typeface="한컴산뜻돋움"/>
                <a:cs typeface="한컴산뜻돋움"/>
              </a:rPr>
              <a:t>,</a:t>
            </a:r>
            <a:r>
              <a:rPr sz="2400" spc="100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같은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색상을 </a:t>
            </a:r>
            <a:r>
              <a:rPr sz="2400" spc="705" dirty="0">
                <a:latin typeface="휴먼아미체"/>
                <a:cs typeface="휴먼아미체"/>
              </a:rPr>
              <a:t>사용해야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한다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610" dirty="0">
                <a:latin typeface="휴먼아미체"/>
                <a:cs typeface="휴먼아미체"/>
              </a:rPr>
              <a:t>만일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305" dirty="0">
                <a:latin typeface="휴먼아미체"/>
                <a:cs typeface="휴먼아미체"/>
              </a:rPr>
              <a:t>네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가지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25" dirty="0">
                <a:latin typeface="휴먼아미체"/>
                <a:cs typeface="휴먼아미체"/>
              </a:rPr>
              <a:t>방향의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테두리선을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다르게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지정하고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싶다면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border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속성이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아닌</a:t>
            </a:r>
            <a:r>
              <a:rPr sz="2400" spc="475" dirty="0">
                <a:latin typeface="한컴산뜻돋움"/>
                <a:cs typeface="한컴산뜻돋움"/>
              </a:rPr>
              <a:t>,</a:t>
            </a:r>
            <a:r>
              <a:rPr sz="2400" spc="80" dirty="0">
                <a:latin typeface="한컴산뜻돋움"/>
                <a:cs typeface="한컴산뜻돋움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앞에서 </a:t>
            </a:r>
            <a:r>
              <a:rPr sz="2400" spc="730" dirty="0">
                <a:latin typeface="휴먼아미체"/>
                <a:cs typeface="휴먼아미체"/>
              </a:rPr>
              <a:t>설명한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다른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5EA3D3-CCE3-6FA1-2947-4F7178F57140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5155" y="685800"/>
            <a:ext cx="11732260" cy="6172200"/>
            <a:chOff x="105155" y="685800"/>
            <a:chExt cx="11732260" cy="6172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5" y="685800"/>
              <a:ext cx="11731750" cy="6172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387" y="1569720"/>
              <a:ext cx="1153667" cy="4785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300" y="1536192"/>
              <a:ext cx="672083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775" y="1633728"/>
              <a:ext cx="637031" cy="2773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6248" y="793036"/>
            <a:ext cx="10352405" cy="4455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6.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border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한컴산뜻돋움"/>
              <a:cs typeface="한컴산뜻돋움"/>
            </a:endParaRPr>
          </a:p>
          <a:p>
            <a:pPr marL="891540">
              <a:lnSpc>
                <a:spcPct val="100000"/>
              </a:lnSpc>
              <a:spcBef>
                <a:spcPts val="5"/>
              </a:spcBef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 dirty="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 dirty="0">
              <a:latin typeface="함초롬바탕"/>
              <a:cs typeface="함초롬바탕"/>
            </a:endParaRPr>
          </a:p>
          <a:p>
            <a:pPr marL="501650" marR="5080">
              <a:lnSpc>
                <a:spcPct val="100000"/>
              </a:lnSpc>
            </a:pP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H1</a:t>
            </a:r>
            <a:r>
              <a:rPr sz="2400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bottom:</a:t>
            </a:r>
            <a:r>
              <a:rPr sz="24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thick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red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/*</a:t>
            </a:r>
            <a:r>
              <a:rPr sz="2400" spc="-8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585" dirty="0">
                <a:solidFill>
                  <a:srgbClr val="0066FF"/>
                </a:solidFill>
                <a:latin typeface="휴먼아미체"/>
                <a:cs typeface="휴먼아미체"/>
              </a:rPr>
              <a:t>아래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0066FF"/>
                </a:solidFill>
                <a:latin typeface="휴먼아미체"/>
                <a:cs typeface="휴먼아미체"/>
              </a:rPr>
              <a:t>테두리선의</a:t>
            </a:r>
            <a:r>
              <a:rPr sz="2400" spc="-44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875" dirty="0">
                <a:solidFill>
                  <a:srgbClr val="0066FF"/>
                </a:solidFill>
                <a:latin typeface="휴먼아미체"/>
                <a:cs typeface="휴먼아미체"/>
              </a:rPr>
              <a:t>스타일을</a:t>
            </a:r>
            <a:r>
              <a:rPr sz="2400" spc="-445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730" dirty="0">
                <a:solidFill>
                  <a:srgbClr val="0066FF"/>
                </a:solidFill>
                <a:latin typeface="휴먼아미체"/>
                <a:cs typeface="휴먼아미체"/>
              </a:rPr>
              <a:t>지정함</a:t>
            </a:r>
            <a:r>
              <a:rPr sz="2400" spc="-45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4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*/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P</a:t>
            </a:r>
            <a:r>
              <a:rPr sz="2400" spc="-12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border: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red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 dirty="0">
              <a:latin typeface="한컴산뜻돋움"/>
              <a:cs typeface="한컴산뜻돋움"/>
            </a:endParaRPr>
          </a:p>
          <a:p>
            <a:pPr marL="501650">
              <a:lnSpc>
                <a:spcPct val="100000"/>
              </a:lnSpc>
            </a:pPr>
            <a:r>
              <a:rPr sz="2400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BLOCKQUOTE</a:t>
            </a:r>
            <a:r>
              <a:rPr sz="2400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endParaRPr sz="2400" dirty="0">
              <a:latin typeface="한컴산뜻돋움"/>
              <a:cs typeface="한컴산뜻돋움"/>
            </a:endParaRPr>
          </a:p>
          <a:p>
            <a:pPr marL="501650" marR="6225540">
              <a:lnSpc>
                <a:spcPct val="100000"/>
              </a:lnSpc>
            </a:pP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top: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4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red; border-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right: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dotted</a:t>
            </a:r>
            <a:r>
              <a:rPr sz="24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blue; border-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bottom:</a:t>
            </a:r>
            <a:r>
              <a:rPr sz="24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4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red; border-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left: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dotted</a:t>
            </a:r>
            <a:r>
              <a:rPr sz="24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blue</a:t>
            </a:r>
            <a:endParaRPr sz="2400" dirty="0">
              <a:latin typeface="한컴산뜻돋움"/>
              <a:cs typeface="한컴산뜻돋움"/>
            </a:endParaRPr>
          </a:p>
          <a:p>
            <a:pPr marL="50165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C67B5-0DCF-FA9C-B0AF-0C79BBF78B30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235" y="658368"/>
            <a:ext cx="11731750" cy="61996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6665595" cy="535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7.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r>
              <a:rPr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application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.a{</a:t>
            </a:r>
            <a:endParaRPr sz="2400">
              <a:latin typeface="한컴산뜻돋움"/>
              <a:cs typeface="한컴산뜻돋움"/>
            </a:endParaRPr>
          </a:p>
          <a:p>
            <a:pPr marL="501015" marR="4244975">
              <a:lnSpc>
                <a:spcPct val="100000"/>
              </a:lnSpc>
            </a:pP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width:</a:t>
            </a:r>
            <a:r>
              <a:rPr sz="2400" spc="-10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600px; height:15px;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background:</a:t>
            </a:r>
            <a:r>
              <a:rPr sz="2400" spc="-10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url("hr1.gif")</a:t>
            </a:r>
            <a:r>
              <a:rPr sz="2400" spc="-7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66FF"/>
                </a:solidFill>
                <a:latin typeface="한컴산뜻돋움"/>
                <a:cs typeface="한컴산뜻돋움"/>
              </a:rPr>
              <a:t>#ff0</a:t>
            </a:r>
            <a:r>
              <a:rPr sz="2400" spc="-11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repeat;</a:t>
            </a:r>
            <a:endParaRPr sz="2400">
              <a:latin typeface="한컴산뜻돋움"/>
              <a:cs typeface="한컴산뜻돋움"/>
            </a:endParaRPr>
          </a:p>
          <a:p>
            <a:pPr marL="56959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&lt;div</a:t>
            </a:r>
            <a:r>
              <a:rPr sz="24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class=a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&lt;/div&gt;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&lt;br&gt;&lt;br&gt;&lt;br&gt;&lt;br&gt;&lt;br&gt;&lt;br&gt;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&lt;div</a:t>
            </a:r>
            <a:r>
              <a:rPr sz="24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class=a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&lt;/div&gt;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79947" y="1575816"/>
            <a:ext cx="5608320" cy="3436620"/>
            <a:chOff x="5679947" y="1575816"/>
            <a:chExt cx="5608320" cy="34366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9319" y="1575816"/>
              <a:ext cx="1478278" cy="19857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9947" y="3634739"/>
              <a:ext cx="5608319" cy="137769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C858B9-70FD-BC2E-F342-6B3F2AC3B19C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59891"/>
            <a:ext cx="11731750" cy="61981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9754235" cy="5950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7.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r>
              <a:rPr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application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150">
              <a:latin typeface="한컴산뜻돋움"/>
              <a:cs typeface="한컴산뜻돋움"/>
            </a:endParaRPr>
          </a:p>
          <a:p>
            <a:pPr marL="50165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200">
              <a:latin typeface="한컴산뜻돋움"/>
              <a:cs typeface="한컴산뜻돋움"/>
            </a:endParaRPr>
          </a:p>
          <a:p>
            <a:pPr marL="501650" marR="1725295">
              <a:lnSpc>
                <a:spcPct val="100000"/>
              </a:lnSpc>
            </a:pP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div{</a:t>
            </a:r>
            <a:r>
              <a:rPr sz="22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border:15px</a:t>
            </a:r>
            <a:r>
              <a:rPr sz="2200" spc="-9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solid</a:t>
            </a:r>
            <a:r>
              <a:rPr sz="2200" spc="-6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66FF"/>
                </a:solidFill>
                <a:latin typeface="한컴산뜻돋움"/>
                <a:cs typeface="한컴산뜻돋움"/>
              </a:rPr>
              <a:t>;</a:t>
            </a:r>
            <a:r>
              <a:rPr sz="2200" spc="-6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width:160px;</a:t>
            </a:r>
            <a:r>
              <a:rPr sz="2200" spc="-5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padding:30px</a:t>
            </a:r>
            <a:r>
              <a:rPr sz="2200" spc="-7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100px;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}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#round{</a:t>
            </a:r>
            <a:r>
              <a:rPr sz="2200" spc="-30" dirty="0">
                <a:solidFill>
                  <a:srgbClr val="0066FF"/>
                </a:solidFill>
                <a:latin typeface="한컴산뜻돋움"/>
                <a:cs typeface="한컴산뜻돋움"/>
              </a:rPr>
              <a:t>border-</a:t>
            </a:r>
            <a:r>
              <a:rPr sz="22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image:url(border.png)</a:t>
            </a:r>
            <a:r>
              <a:rPr sz="2200" spc="-8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66FF"/>
                </a:solidFill>
                <a:latin typeface="한컴산뜻돋움"/>
                <a:cs typeface="한컴산뜻돋움"/>
              </a:rPr>
              <a:t>30 30</a:t>
            </a:r>
            <a:r>
              <a:rPr sz="22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 round;</a:t>
            </a:r>
            <a:endParaRPr sz="2200">
              <a:latin typeface="한컴산뜻돋움"/>
              <a:cs typeface="한컴산뜻돋움"/>
            </a:endParaRPr>
          </a:p>
          <a:p>
            <a:pPr marL="501650">
              <a:lnSpc>
                <a:spcPct val="100000"/>
              </a:lnSpc>
            </a:pPr>
            <a:r>
              <a:rPr sz="2200" spc="-20" dirty="0">
                <a:solidFill>
                  <a:srgbClr val="7E7E7E"/>
                </a:solidFill>
                <a:latin typeface="한컴산뜻돋움"/>
                <a:cs typeface="한컴산뜻돋움"/>
              </a:rPr>
              <a:t>-</a:t>
            </a:r>
            <a:r>
              <a:rPr sz="2200" spc="-25" dirty="0">
                <a:solidFill>
                  <a:srgbClr val="7E7E7E"/>
                </a:solidFill>
                <a:latin typeface="한컴산뜻돋움"/>
                <a:cs typeface="한컴산뜻돋움"/>
              </a:rPr>
              <a:t>webkit-</a:t>
            </a:r>
            <a:r>
              <a:rPr sz="2200" spc="-30" dirty="0">
                <a:solidFill>
                  <a:srgbClr val="7E7E7E"/>
                </a:solidFill>
                <a:latin typeface="한컴산뜻돋움"/>
                <a:cs typeface="한컴산뜻돋움"/>
              </a:rPr>
              <a:t>border-</a:t>
            </a:r>
            <a:r>
              <a:rPr sz="2200" spc="-25" dirty="0">
                <a:solidFill>
                  <a:srgbClr val="7E7E7E"/>
                </a:solidFill>
                <a:latin typeface="한컴산뜻돋움"/>
                <a:cs typeface="한컴산뜻돋움"/>
              </a:rPr>
              <a:t>image:url(border.png)</a:t>
            </a:r>
            <a:r>
              <a:rPr sz="2200" spc="-60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30</a:t>
            </a:r>
            <a:r>
              <a:rPr sz="2200" spc="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30</a:t>
            </a:r>
            <a:r>
              <a:rPr sz="2200" spc="1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round;</a:t>
            </a:r>
            <a:endParaRPr sz="2200">
              <a:latin typeface="한컴산뜻돋움"/>
              <a:cs typeface="한컴산뜻돋움"/>
            </a:endParaRPr>
          </a:p>
          <a:p>
            <a:pPr marL="501650">
              <a:lnSpc>
                <a:spcPct val="100000"/>
              </a:lnSpc>
            </a:pPr>
            <a:r>
              <a:rPr sz="2200" spc="-20" dirty="0">
                <a:solidFill>
                  <a:srgbClr val="7E7E7E"/>
                </a:solidFill>
                <a:latin typeface="한컴산뜻돋움"/>
                <a:cs typeface="한컴산뜻돋움"/>
              </a:rPr>
              <a:t>-o-</a:t>
            </a:r>
            <a:r>
              <a:rPr sz="2200" spc="-30" dirty="0">
                <a:solidFill>
                  <a:srgbClr val="7E7E7E"/>
                </a:solidFill>
                <a:latin typeface="한컴산뜻돋움"/>
                <a:cs typeface="한컴산뜻돋움"/>
              </a:rPr>
              <a:t>border-</a:t>
            </a:r>
            <a:r>
              <a:rPr sz="2200" spc="-25" dirty="0">
                <a:solidFill>
                  <a:srgbClr val="7E7E7E"/>
                </a:solidFill>
                <a:latin typeface="한컴산뜻돋움"/>
                <a:cs typeface="한컴산뜻돋움"/>
              </a:rPr>
              <a:t>image:url(border2.png)</a:t>
            </a:r>
            <a:r>
              <a:rPr sz="2200" spc="-70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30</a:t>
            </a:r>
            <a:r>
              <a:rPr sz="2200" spc="-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30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 round;}</a:t>
            </a:r>
            <a:endParaRPr sz="2200">
              <a:latin typeface="한컴산뜻돋움"/>
              <a:cs typeface="한컴산뜻돋움"/>
            </a:endParaRPr>
          </a:p>
          <a:p>
            <a:pPr marL="501650">
              <a:lnSpc>
                <a:spcPct val="100000"/>
              </a:lnSpc>
            </a:pP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#stretch{</a:t>
            </a:r>
            <a:r>
              <a:rPr sz="2200" spc="-30" dirty="0">
                <a:solidFill>
                  <a:srgbClr val="0066FF"/>
                </a:solidFill>
                <a:latin typeface="한컴산뜻돋움"/>
                <a:cs typeface="한컴산뜻돋움"/>
              </a:rPr>
              <a:t>border-</a:t>
            </a:r>
            <a:r>
              <a:rPr sz="22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image:url(border.png)</a:t>
            </a:r>
            <a:r>
              <a:rPr sz="2200" spc="-6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66FF"/>
                </a:solidFill>
                <a:latin typeface="한컴산뜻돋움"/>
                <a:cs typeface="한컴산뜻돋움"/>
              </a:rPr>
              <a:t>30 30</a:t>
            </a:r>
            <a:r>
              <a:rPr sz="2200" spc="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stretch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;</a:t>
            </a:r>
            <a:endParaRPr sz="2200">
              <a:latin typeface="한컴산뜻돋움"/>
              <a:cs typeface="한컴산뜻돋움"/>
            </a:endParaRPr>
          </a:p>
          <a:p>
            <a:pPr marL="501650">
              <a:lnSpc>
                <a:spcPct val="100000"/>
              </a:lnSpc>
            </a:pPr>
            <a:r>
              <a:rPr sz="2200" spc="-20" dirty="0">
                <a:solidFill>
                  <a:srgbClr val="7E7E7E"/>
                </a:solidFill>
                <a:latin typeface="한컴산뜻돋움"/>
                <a:cs typeface="한컴산뜻돋움"/>
              </a:rPr>
              <a:t>-</a:t>
            </a:r>
            <a:r>
              <a:rPr sz="2200" spc="-25" dirty="0">
                <a:solidFill>
                  <a:srgbClr val="7E7E7E"/>
                </a:solidFill>
                <a:latin typeface="한컴산뜻돋움"/>
                <a:cs typeface="한컴산뜻돋움"/>
              </a:rPr>
              <a:t>webkit-</a:t>
            </a:r>
            <a:r>
              <a:rPr sz="2200" spc="-30" dirty="0">
                <a:solidFill>
                  <a:srgbClr val="7E7E7E"/>
                </a:solidFill>
                <a:latin typeface="한컴산뜻돋움"/>
                <a:cs typeface="한컴산뜻돋움"/>
              </a:rPr>
              <a:t>border-</a:t>
            </a:r>
            <a:r>
              <a:rPr sz="2200" spc="-25" dirty="0">
                <a:solidFill>
                  <a:srgbClr val="7E7E7E"/>
                </a:solidFill>
                <a:latin typeface="한컴산뜻돋움"/>
                <a:cs typeface="한컴산뜻돋움"/>
              </a:rPr>
              <a:t>image:url(border.png)</a:t>
            </a:r>
            <a:r>
              <a:rPr sz="2200" spc="-60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30</a:t>
            </a:r>
            <a:r>
              <a:rPr sz="2200" spc="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30</a:t>
            </a:r>
            <a:r>
              <a:rPr sz="2200" spc="1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stretch;</a:t>
            </a:r>
            <a:endParaRPr sz="2200">
              <a:latin typeface="한컴산뜻돋움"/>
              <a:cs typeface="한컴산뜻돋움"/>
            </a:endParaRPr>
          </a:p>
          <a:p>
            <a:pPr marL="502284">
              <a:lnSpc>
                <a:spcPct val="100000"/>
              </a:lnSpc>
            </a:pPr>
            <a:r>
              <a:rPr sz="2200" spc="-20" dirty="0">
                <a:solidFill>
                  <a:srgbClr val="7E7E7E"/>
                </a:solidFill>
                <a:latin typeface="한컴산뜻돋움"/>
                <a:cs typeface="한컴산뜻돋움"/>
              </a:rPr>
              <a:t>-o-</a:t>
            </a:r>
            <a:r>
              <a:rPr sz="2200" spc="-30" dirty="0">
                <a:solidFill>
                  <a:srgbClr val="7E7E7E"/>
                </a:solidFill>
                <a:latin typeface="한컴산뜻돋움"/>
                <a:cs typeface="한컴산뜻돋움"/>
              </a:rPr>
              <a:t>border-</a:t>
            </a:r>
            <a:r>
              <a:rPr sz="2200" spc="-25" dirty="0">
                <a:solidFill>
                  <a:srgbClr val="7E7E7E"/>
                </a:solidFill>
                <a:latin typeface="한컴산뜻돋움"/>
                <a:cs typeface="한컴산뜻돋움"/>
              </a:rPr>
              <a:t>image:url(border.png)</a:t>
            </a:r>
            <a:r>
              <a:rPr sz="2200" spc="-7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30</a:t>
            </a:r>
            <a:r>
              <a:rPr sz="2200" spc="-1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30</a:t>
            </a:r>
            <a:r>
              <a:rPr sz="2200" spc="-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stretch;}</a:t>
            </a:r>
            <a:endParaRPr sz="2200">
              <a:latin typeface="한컴산뜻돋움"/>
              <a:cs typeface="한컴산뜻돋움"/>
            </a:endParaRPr>
          </a:p>
          <a:p>
            <a:pPr marL="502284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200">
              <a:latin typeface="한컴산뜻돋움"/>
              <a:cs typeface="한컴산뜻돋움"/>
            </a:endParaRPr>
          </a:p>
          <a:p>
            <a:pPr marL="502284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200">
              <a:latin typeface="한컴산뜻돋움"/>
              <a:cs typeface="한컴산뜻돋움"/>
            </a:endParaRPr>
          </a:p>
          <a:p>
            <a:pPr marL="502284">
              <a:lnSpc>
                <a:spcPct val="100000"/>
              </a:lnSpc>
            </a:pP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&lt;p&gt;&lt;b&gt;Note:&lt;/b&gt;</a:t>
            </a:r>
            <a:r>
              <a:rPr sz="22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Internet</a:t>
            </a:r>
            <a:r>
              <a:rPr sz="22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80" dirty="0">
                <a:solidFill>
                  <a:srgbClr val="001F5F"/>
                </a:solidFill>
                <a:latin typeface="한컴산뜻돋움"/>
                <a:cs typeface="한컴산뜻돋움"/>
              </a:rPr>
              <a:t>Explorer</a:t>
            </a:r>
            <a:r>
              <a:rPr sz="2200" spc="80" dirty="0">
                <a:solidFill>
                  <a:srgbClr val="001F5F"/>
                </a:solidFill>
                <a:latin typeface="휴먼아미체"/>
                <a:cs typeface="휴먼아미체"/>
              </a:rPr>
              <a:t>는</a:t>
            </a:r>
            <a:r>
              <a:rPr sz="2200" spc="-4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200" spc="140" dirty="0">
                <a:solidFill>
                  <a:srgbClr val="001F5F"/>
                </a:solidFill>
                <a:latin typeface="한컴산뜻돋움"/>
                <a:cs typeface="한컴산뜻돋움"/>
              </a:rPr>
              <a:t>image</a:t>
            </a:r>
            <a:r>
              <a:rPr sz="2200" spc="140" dirty="0">
                <a:solidFill>
                  <a:srgbClr val="001F5F"/>
                </a:solidFill>
                <a:latin typeface="휴먼아미체"/>
                <a:cs typeface="휴먼아미체"/>
              </a:rPr>
              <a:t>를</a:t>
            </a:r>
            <a:r>
              <a:rPr sz="2200" spc="-4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15" dirty="0">
                <a:solidFill>
                  <a:srgbClr val="001F5F"/>
                </a:solidFill>
                <a:latin typeface="휴먼아미체"/>
                <a:cs typeface="휴먼아미체"/>
              </a:rPr>
              <a:t>지원</a:t>
            </a:r>
            <a:r>
              <a:rPr sz="2200" spc="-3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655" dirty="0">
                <a:solidFill>
                  <a:srgbClr val="001F5F"/>
                </a:solidFill>
                <a:latin typeface="휴먼아미체"/>
                <a:cs typeface="휴먼아미체"/>
              </a:rPr>
              <a:t>하지</a:t>
            </a:r>
            <a:r>
              <a:rPr sz="2200" spc="-39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30" dirty="0">
                <a:solidFill>
                  <a:srgbClr val="001F5F"/>
                </a:solidFill>
                <a:latin typeface="휴먼아미체"/>
                <a:cs typeface="휴먼아미체"/>
              </a:rPr>
              <a:t>않는다</a:t>
            </a:r>
            <a:r>
              <a:rPr sz="2200" spc="530" dirty="0">
                <a:solidFill>
                  <a:srgbClr val="001F5F"/>
                </a:solidFill>
                <a:latin typeface="한컴산뜻돋움"/>
                <a:cs typeface="한컴산뜻돋움"/>
              </a:rPr>
              <a:t>.</a:t>
            </a:r>
            <a:r>
              <a:rPr sz="22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200">
              <a:latin typeface="한컴산뜻돋움"/>
              <a:cs typeface="한컴산뜻돋움"/>
            </a:endParaRPr>
          </a:p>
          <a:p>
            <a:pPr marL="502284">
              <a:lnSpc>
                <a:spcPct val="100000"/>
              </a:lnSpc>
            </a:pP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&lt;p&gt;The</a:t>
            </a:r>
            <a:r>
              <a:rPr sz="22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image</a:t>
            </a:r>
            <a:r>
              <a:rPr sz="22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865" dirty="0">
                <a:solidFill>
                  <a:srgbClr val="001F5F"/>
                </a:solidFill>
                <a:latin typeface="휴먼아미체"/>
                <a:cs typeface="휴먼아미체"/>
              </a:rPr>
              <a:t>속성은</a:t>
            </a:r>
            <a:r>
              <a:rPr sz="2200" spc="-38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645" dirty="0">
                <a:solidFill>
                  <a:srgbClr val="001F5F"/>
                </a:solidFill>
                <a:latin typeface="휴먼아미체"/>
                <a:cs typeface="휴먼아미체"/>
              </a:rPr>
              <a:t>테두리에</a:t>
            </a:r>
            <a:r>
              <a:rPr sz="2200" spc="-3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60" dirty="0">
                <a:solidFill>
                  <a:srgbClr val="001F5F"/>
                </a:solidFill>
                <a:latin typeface="휴먼아미체"/>
                <a:cs typeface="휴먼아미체"/>
              </a:rPr>
              <a:t>이미지를</a:t>
            </a:r>
            <a:r>
              <a:rPr sz="2200" spc="-3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50" dirty="0">
                <a:solidFill>
                  <a:srgbClr val="001F5F"/>
                </a:solidFill>
                <a:latin typeface="휴먼아미체"/>
                <a:cs typeface="휴먼아미체"/>
              </a:rPr>
              <a:t>이용한</a:t>
            </a:r>
            <a:r>
              <a:rPr sz="2200" spc="-38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5" dirty="0">
                <a:solidFill>
                  <a:srgbClr val="001F5F"/>
                </a:solidFill>
                <a:latin typeface="휴먼아미체"/>
                <a:cs typeface="휴먼아미체"/>
              </a:rPr>
              <a:t>다</a:t>
            </a:r>
            <a:r>
              <a:rPr sz="2200" spc="75" dirty="0">
                <a:solidFill>
                  <a:srgbClr val="001F5F"/>
                </a:solidFill>
                <a:latin typeface="한컴산뜻돋움"/>
                <a:cs typeface="한컴산뜻돋움"/>
              </a:rPr>
              <a:t>.&lt;/p&gt;</a:t>
            </a:r>
            <a:endParaRPr sz="2200">
              <a:latin typeface="한컴산뜻돋움"/>
              <a:cs typeface="한컴산뜻돋움"/>
            </a:endParaRPr>
          </a:p>
          <a:p>
            <a:pPr marL="50292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&lt;div</a:t>
            </a:r>
            <a:r>
              <a:rPr sz="22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id="round"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&gt;the</a:t>
            </a:r>
            <a:r>
              <a:rPr sz="22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repeated</a:t>
            </a:r>
            <a:r>
              <a:rPr sz="22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image&lt;/div&gt;&lt;br&gt;</a:t>
            </a:r>
            <a:endParaRPr sz="2200">
              <a:latin typeface="한컴산뜻돋움"/>
              <a:cs typeface="한컴산뜻돋움"/>
            </a:endParaRPr>
          </a:p>
          <a:p>
            <a:pPr marL="502284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&lt;div</a:t>
            </a:r>
            <a:r>
              <a:rPr sz="22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id="stretch"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&gt;the</a:t>
            </a:r>
            <a:r>
              <a:rPr sz="22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stretched</a:t>
            </a:r>
            <a:r>
              <a:rPr sz="22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image&lt;/div&gt;</a:t>
            </a:r>
            <a:endParaRPr sz="2200">
              <a:latin typeface="한컴산뜻돋움"/>
              <a:cs typeface="한컴산뜻돋움"/>
            </a:endParaRPr>
          </a:p>
          <a:p>
            <a:pPr marL="502284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20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45A1B-6897-E5D3-D84A-F5A150631B02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02.</a:t>
            </a:r>
            <a:r>
              <a:rPr spc="-100" dirty="0"/>
              <a:t> 테두리 </a:t>
            </a:r>
            <a:r>
              <a:rPr spc="-30" dirty="0"/>
              <a:t>스타일시트(CSS)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6248" y="793036"/>
            <a:ext cx="371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7.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r>
              <a:rPr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application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644" y="2153411"/>
            <a:ext cx="7256145" cy="4200525"/>
            <a:chOff x="961644" y="2153411"/>
            <a:chExt cx="7256145" cy="4200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644" y="2153411"/>
              <a:ext cx="4343399" cy="26517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1091" y="2153412"/>
              <a:ext cx="1766315" cy="22600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644" y="4878323"/>
              <a:ext cx="4736591" cy="1475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608557"/>
            <a:ext cx="10672445" cy="168656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background-color</a:t>
            </a:r>
            <a:endParaRPr sz="2400">
              <a:latin typeface="한컴산뜻돋움"/>
              <a:cs typeface="한컴산뜻돋움"/>
            </a:endParaRPr>
          </a:p>
          <a:p>
            <a:pPr marL="431800" marR="5080" indent="-635">
              <a:lnSpc>
                <a:spcPct val="102099"/>
              </a:lnSpc>
              <a:spcBef>
                <a:spcPts val="1864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배경색을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345" dirty="0">
                <a:latin typeface="나눔고딕 ExtraBold"/>
                <a:cs typeface="나눔고딕 ExtraBold"/>
              </a:rPr>
              <a:t>지정</a:t>
            </a:r>
            <a:r>
              <a:rPr sz="2400" spc="345" dirty="0">
                <a:latin typeface="휴먼아미체"/>
                <a:cs typeface="휴먼아미체"/>
              </a:rPr>
              <a:t>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것으로</a:t>
            </a:r>
            <a:r>
              <a:rPr sz="2400" spc="70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원하는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배경색을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b="1" spc="-140" dirty="0">
                <a:latin typeface="나눔고딕 ExtraBold"/>
                <a:cs typeface="나눔고딕 ExtraBold"/>
              </a:rPr>
              <a:t>지정하거나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따로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60" dirty="0">
                <a:latin typeface="나눔고딕 ExtraBold"/>
                <a:cs typeface="나눔고딕 ExtraBold"/>
              </a:rPr>
              <a:t>지정하지 </a:t>
            </a:r>
            <a:r>
              <a:rPr sz="2400" b="1" spc="-145" dirty="0">
                <a:latin typeface="나눔고딕 ExtraBold"/>
                <a:cs typeface="나눔고딕 ExtraBold"/>
              </a:rPr>
              <a:t>않으면</a:t>
            </a:r>
            <a:r>
              <a:rPr sz="2400" b="1" spc="-12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문서의</a:t>
            </a:r>
            <a:r>
              <a:rPr sz="2400" b="1" spc="-12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배경색이</a:t>
            </a:r>
            <a:r>
              <a:rPr sz="2400" b="1" spc="-110" dirty="0">
                <a:latin typeface="나눔고딕 ExtraBold"/>
                <a:cs typeface="나눔고딕 ExtraBold"/>
              </a:rPr>
              <a:t> </a:t>
            </a:r>
            <a:r>
              <a:rPr sz="2400" b="1" spc="220" dirty="0">
                <a:latin typeface="나눔고딕 ExtraBold"/>
                <a:cs typeface="나눔고딕 ExtraBold"/>
              </a:rPr>
              <a:t>투명</a:t>
            </a:r>
            <a:r>
              <a:rPr sz="2400" spc="220" dirty="0">
                <a:latin typeface="휴먼아미체"/>
                <a:cs typeface="휴먼아미체"/>
              </a:rPr>
              <a:t>하게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비치게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606296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69010" y="2628650"/>
            <a:ext cx="11222990" cy="2358390"/>
            <a:chOff x="969010" y="2628650"/>
            <a:chExt cx="11222990" cy="23583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864" y="3229355"/>
              <a:ext cx="10613136" cy="17572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536" y="3813047"/>
              <a:ext cx="8849867" cy="2719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5360" y="2635000"/>
              <a:ext cx="9210040" cy="1193800"/>
            </a:xfrm>
            <a:custGeom>
              <a:avLst/>
              <a:gdLst/>
              <a:ahLst/>
              <a:cxnLst/>
              <a:rect l="l" t="t" r="r" b="b"/>
              <a:pathLst>
                <a:path w="9210040" h="1193800">
                  <a:moveTo>
                    <a:pt x="9105265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12"/>
                  </a:lnTo>
                  <a:lnTo>
                    <a:pt x="8194" y="1129603"/>
                  </a:lnTo>
                  <a:lnTo>
                    <a:pt x="30540" y="1162750"/>
                  </a:lnTo>
                  <a:lnTo>
                    <a:pt x="63682" y="1185097"/>
                  </a:lnTo>
                  <a:lnTo>
                    <a:pt x="104267" y="1193291"/>
                  </a:lnTo>
                  <a:lnTo>
                    <a:pt x="9105265" y="1193291"/>
                  </a:lnTo>
                  <a:lnTo>
                    <a:pt x="9145849" y="1185097"/>
                  </a:lnTo>
                  <a:lnTo>
                    <a:pt x="9178991" y="1162750"/>
                  </a:lnTo>
                  <a:lnTo>
                    <a:pt x="9201337" y="1129603"/>
                  </a:lnTo>
                  <a:lnTo>
                    <a:pt x="9209532" y="1089012"/>
                  </a:lnTo>
                  <a:lnTo>
                    <a:pt x="9209532" y="104266"/>
                  </a:lnTo>
                  <a:lnTo>
                    <a:pt x="9201337" y="63682"/>
                  </a:lnTo>
                  <a:lnTo>
                    <a:pt x="9178991" y="30540"/>
                  </a:lnTo>
                  <a:lnTo>
                    <a:pt x="9145849" y="8194"/>
                  </a:lnTo>
                  <a:lnTo>
                    <a:pt x="9105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5360" y="2635000"/>
              <a:ext cx="9210040" cy="1193800"/>
            </a:xfrm>
            <a:custGeom>
              <a:avLst/>
              <a:gdLst/>
              <a:ahLst/>
              <a:cxnLst/>
              <a:rect l="l" t="t" r="r" b="b"/>
              <a:pathLst>
                <a:path w="921004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9105265" y="0"/>
                  </a:lnTo>
                  <a:lnTo>
                    <a:pt x="9145849" y="8194"/>
                  </a:lnTo>
                  <a:lnTo>
                    <a:pt x="9178991" y="30540"/>
                  </a:lnTo>
                  <a:lnTo>
                    <a:pt x="9201337" y="63682"/>
                  </a:lnTo>
                  <a:lnTo>
                    <a:pt x="9209532" y="104266"/>
                  </a:lnTo>
                  <a:lnTo>
                    <a:pt x="9209532" y="1089012"/>
                  </a:lnTo>
                  <a:lnTo>
                    <a:pt x="9201337" y="1129603"/>
                  </a:lnTo>
                  <a:lnTo>
                    <a:pt x="9178991" y="1162750"/>
                  </a:lnTo>
                  <a:lnTo>
                    <a:pt x="9145849" y="1185097"/>
                  </a:lnTo>
                  <a:lnTo>
                    <a:pt x="9105265" y="1193291"/>
                  </a:lnTo>
                  <a:lnTo>
                    <a:pt x="104267" y="1193291"/>
                  </a:lnTo>
                  <a:lnTo>
                    <a:pt x="63682" y="1185097"/>
                  </a:lnTo>
                  <a:lnTo>
                    <a:pt x="30540" y="1162750"/>
                  </a:lnTo>
                  <a:lnTo>
                    <a:pt x="8194" y="1129603"/>
                  </a:lnTo>
                  <a:lnTo>
                    <a:pt x="0" y="1089012"/>
                  </a:lnTo>
                  <a:lnTo>
                    <a:pt x="0" y="104266"/>
                  </a:lnTo>
                  <a:close/>
                </a:path>
              </a:pathLst>
            </a:custGeom>
            <a:ln w="1219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4420" y="2718822"/>
              <a:ext cx="9016365" cy="1042669"/>
            </a:xfrm>
            <a:custGeom>
              <a:avLst/>
              <a:gdLst/>
              <a:ahLst/>
              <a:cxnLst/>
              <a:rect l="l" t="t" r="r" b="b"/>
              <a:pathLst>
                <a:path w="9016365" h="1042670">
                  <a:moveTo>
                    <a:pt x="8906700" y="0"/>
                  </a:moveTo>
                  <a:lnTo>
                    <a:pt x="109283" y="0"/>
                  </a:lnTo>
                  <a:lnTo>
                    <a:pt x="66747" y="8586"/>
                  </a:lnTo>
                  <a:lnTo>
                    <a:pt x="32010" y="32005"/>
                  </a:lnTo>
                  <a:lnTo>
                    <a:pt x="8588" y="66742"/>
                  </a:lnTo>
                  <a:lnTo>
                    <a:pt x="0" y="109283"/>
                  </a:lnTo>
                  <a:lnTo>
                    <a:pt x="0" y="933119"/>
                  </a:lnTo>
                  <a:lnTo>
                    <a:pt x="8588" y="975663"/>
                  </a:lnTo>
                  <a:lnTo>
                    <a:pt x="32010" y="1010404"/>
                  </a:lnTo>
                  <a:lnTo>
                    <a:pt x="66747" y="1033827"/>
                  </a:lnTo>
                  <a:lnTo>
                    <a:pt x="109283" y="1042416"/>
                  </a:lnTo>
                  <a:lnTo>
                    <a:pt x="8906700" y="1042416"/>
                  </a:lnTo>
                  <a:lnTo>
                    <a:pt x="8949236" y="1033827"/>
                  </a:lnTo>
                  <a:lnTo>
                    <a:pt x="8983973" y="1010404"/>
                  </a:lnTo>
                  <a:lnTo>
                    <a:pt x="9007395" y="975663"/>
                  </a:lnTo>
                  <a:lnTo>
                    <a:pt x="9015984" y="933119"/>
                  </a:lnTo>
                  <a:lnTo>
                    <a:pt x="9015984" y="109283"/>
                  </a:lnTo>
                  <a:lnTo>
                    <a:pt x="9007395" y="66742"/>
                  </a:lnTo>
                  <a:lnTo>
                    <a:pt x="8983973" y="32005"/>
                  </a:lnTo>
                  <a:lnTo>
                    <a:pt x="8949236" y="8586"/>
                  </a:lnTo>
                  <a:lnTo>
                    <a:pt x="890670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912" y="2711195"/>
              <a:ext cx="1185671" cy="871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5668" y="2711195"/>
              <a:ext cx="1185671" cy="871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8900" y="2711195"/>
              <a:ext cx="868679" cy="871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6663" y="2711195"/>
              <a:ext cx="737615" cy="871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2592" y="2711195"/>
              <a:ext cx="1185671" cy="8717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7348" y="2711195"/>
              <a:ext cx="1819655" cy="8717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6088" y="2711195"/>
              <a:ext cx="1185671" cy="871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0844" y="2711195"/>
              <a:ext cx="1185671" cy="871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4828" y="2711195"/>
              <a:ext cx="737615" cy="8717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0756" y="2711195"/>
              <a:ext cx="1185671" cy="8717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5512" y="2711195"/>
              <a:ext cx="2523743" cy="8717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2008" y="3095243"/>
              <a:ext cx="710183" cy="8717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70504" y="3095243"/>
              <a:ext cx="1185671" cy="8717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5260" y="3095243"/>
              <a:ext cx="868679" cy="8717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83024" y="3095243"/>
              <a:ext cx="2866643" cy="87172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464769" y="2827477"/>
            <a:ext cx="82372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923414" marR="5080" indent="-1911350">
              <a:lnSpc>
                <a:spcPts val="3020"/>
              </a:lnSpc>
              <a:spcBef>
                <a:spcPts val="480"/>
              </a:spcBef>
            </a:pP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사용</a:t>
            </a:r>
            <a:r>
              <a:rPr sz="28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가능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9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색상</a:t>
            </a:r>
            <a:r>
              <a:rPr sz="2800" b="1" spc="-1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이름이나</a:t>
            </a:r>
            <a:r>
              <a:rPr sz="28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색상</a:t>
            </a:r>
            <a:r>
              <a:rPr sz="2800" b="1" spc="-1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코드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,</a:t>
            </a:r>
            <a:r>
              <a:rPr sz="2800" b="1" spc="-9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또는</a:t>
            </a:r>
            <a:r>
              <a:rPr sz="28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transparent 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초기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0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transparent)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2334767"/>
            <a:ext cx="10800715" cy="2915920"/>
            <a:chOff x="0" y="2334767"/>
            <a:chExt cx="10800715" cy="2915920"/>
          </a:xfrm>
        </p:grpSpPr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10430" y="2334767"/>
              <a:ext cx="4990157" cy="3060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404871"/>
              <a:ext cx="5811710" cy="2360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463" y="5017007"/>
              <a:ext cx="233172" cy="23317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75719" y="4921021"/>
            <a:ext cx="106533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844" dirty="0">
                <a:latin typeface="휴먼아미체"/>
                <a:cs typeface="휴먼아미체"/>
              </a:rPr>
              <a:t>다음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예제는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background-</a:t>
            </a:r>
            <a:r>
              <a:rPr sz="2400" dirty="0">
                <a:latin typeface="한컴산뜻돋움"/>
                <a:cs typeface="한컴산뜻돋움"/>
              </a:rPr>
              <a:t>color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이용해서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페이지에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형광펜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효과를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 </a:t>
            </a:r>
            <a:r>
              <a:rPr sz="2400" spc="585" dirty="0">
                <a:latin typeface="휴먼아미체"/>
                <a:cs typeface="휴먼아미체"/>
              </a:rPr>
              <a:t>아래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소스에서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보는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것처럼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텍스트의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일부분에만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스타일을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적용할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경우에는</a:t>
            </a:r>
            <a:endParaRPr sz="24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&lt;span&gt;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사용하여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텍스트를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감싸준다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1EB461-FD94-DA7A-F930-26297D2D5B08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87" y="662940"/>
            <a:ext cx="11731750" cy="61950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5726430" cy="572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7.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border-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style</a:t>
            </a:r>
            <a:r>
              <a:rPr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application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한컴산뜻돋움"/>
              <a:cs typeface="한컴산뜻돋움"/>
            </a:endParaRPr>
          </a:p>
          <a:p>
            <a:pPr marL="501015" marR="429577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div{</a:t>
            </a:r>
            <a:endParaRPr sz="2400">
              <a:latin typeface="한컴산뜻돋움"/>
              <a:cs typeface="한컴산뜻돋움"/>
            </a:endParaRPr>
          </a:p>
          <a:p>
            <a:pPr marL="501015" marR="136017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border:6px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4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#aaffaa;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width:300px;</a:t>
            </a:r>
            <a:r>
              <a:rPr sz="24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height:100px; background-color:yellow; padding:10px;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spc="-20" dirty="0">
                <a:solidFill>
                  <a:srgbClr val="FF0066"/>
                </a:solidFill>
                <a:latin typeface="한컴산뜻돋움"/>
                <a:cs typeface="한컴산뜻돋움"/>
              </a:rPr>
              <a:t>box-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shadow:</a:t>
            </a:r>
            <a:r>
              <a:rPr sz="2400" spc="-100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5px</a:t>
            </a:r>
            <a:r>
              <a:rPr sz="2400" spc="-114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5px</a:t>
            </a:r>
            <a:r>
              <a:rPr sz="2400" spc="-105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FF0066"/>
                </a:solidFill>
                <a:latin typeface="한컴산뜻돋움"/>
                <a:cs typeface="한컴산뜻돋움"/>
              </a:rPr>
              <a:t>10px</a:t>
            </a:r>
            <a:r>
              <a:rPr sz="2400" spc="-114" dirty="0">
                <a:solidFill>
                  <a:srgbClr val="FF0066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#888888;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&lt;div&gt;box-shadow&lt;/div&gt;</a:t>
            </a:r>
            <a:endParaRPr sz="2400">
              <a:latin typeface="한컴산뜻돋움"/>
              <a:cs typeface="한컴산뜻돋움"/>
            </a:endParaRPr>
          </a:p>
          <a:p>
            <a:pPr marL="50101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47104" y="1583436"/>
            <a:ext cx="4733925" cy="2196465"/>
            <a:chOff x="6547104" y="1583436"/>
            <a:chExt cx="4733925" cy="21964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7104" y="1583436"/>
              <a:ext cx="4733543" cy="21960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8460" y="1752600"/>
              <a:ext cx="4275301" cy="170612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BE3BEB3-9AC8-31AB-E036-E30BBFC22AC7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615947"/>
            <a:ext cx="11170920" cy="269621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7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벤더프리픽스</a:t>
            </a:r>
            <a:r>
              <a:rPr sz="2400" b="1" spc="-70" dirty="0">
                <a:solidFill>
                  <a:srgbClr val="00AFEF"/>
                </a:solidFill>
                <a:latin typeface="한컴산뜻돋움"/>
                <a:cs typeface="한컴산뜻돋움"/>
              </a:rPr>
              <a:t>(Vendor</a:t>
            </a:r>
            <a:r>
              <a:rPr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Prefix)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  <a:spcBef>
                <a:spcPts val="1390"/>
              </a:spcBef>
            </a:pPr>
            <a:r>
              <a:rPr sz="2400" spc="795" dirty="0">
                <a:latin typeface="휴먼아미체"/>
                <a:cs typeface="휴먼아미체"/>
              </a:rPr>
              <a:t>웹브라우저의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공급업체인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마이크로소프트</a:t>
            </a:r>
            <a:r>
              <a:rPr sz="2400" spc="815" dirty="0">
                <a:latin typeface="한컴산뜻돋움"/>
                <a:cs typeface="한컴산뜻돋움"/>
              </a:rPr>
              <a:t>,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모질라</a:t>
            </a:r>
            <a:r>
              <a:rPr sz="2400" spc="61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구글</a:t>
            </a:r>
            <a:r>
              <a:rPr sz="2400" spc="685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509" dirty="0">
                <a:latin typeface="휴먼아미체"/>
                <a:cs typeface="휴먼아미체"/>
              </a:rPr>
              <a:t>애플</a:t>
            </a:r>
            <a:r>
              <a:rPr sz="2400" spc="509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오페라에서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제공하는 </a:t>
            </a:r>
            <a:r>
              <a:rPr sz="2400" spc="775" dirty="0">
                <a:latin typeface="휴먼아미체"/>
                <a:cs typeface="휴먼아미체"/>
              </a:rPr>
              <a:t>실험적인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기능을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사용되는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160" dirty="0">
                <a:latin typeface="나눔고딕 ExtraBold"/>
                <a:cs typeface="나눔고딕 ExtraBold"/>
              </a:rPr>
              <a:t>접두어</a:t>
            </a:r>
            <a:r>
              <a:rPr sz="2400" spc="160" dirty="0">
                <a:latin typeface="휴먼아미체"/>
                <a:cs typeface="휴먼아미체"/>
              </a:rPr>
              <a:t>이다</a:t>
            </a:r>
            <a:r>
              <a:rPr sz="2400" spc="160" dirty="0">
                <a:latin typeface="한컴산뜻돋움"/>
                <a:cs typeface="한컴산뜻돋움"/>
              </a:rPr>
              <a:t>.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벤더프리픽스는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25" dirty="0">
                <a:latin typeface="한컴산뜻돋움"/>
                <a:cs typeface="한컴산뜻돋움"/>
              </a:rPr>
              <a:t>CSS3</a:t>
            </a:r>
            <a:r>
              <a:rPr sz="2400" spc="125" dirty="0">
                <a:latin typeface="휴먼아미체"/>
                <a:cs typeface="휴먼아미체"/>
              </a:rPr>
              <a:t>가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1010" dirty="0">
                <a:latin typeface="휴먼아미체"/>
                <a:cs typeface="휴먼아미체"/>
              </a:rPr>
              <a:t>표준으로 </a:t>
            </a:r>
            <a:r>
              <a:rPr sz="2400" spc="715" dirty="0">
                <a:latin typeface="휴먼아미체"/>
                <a:cs typeface="휴먼아미체"/>
              </a:rPr>
              <a:t>자리잡지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않았을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모든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브라우저에서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안정적으로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30" dirty="0">
                <a:latin typeface="휴먼아미체"/>
                <a:cs typeface="휴먼아미체"/>
              </a:rPr>
              <a:t>보여지도록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만들기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위해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탄생한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15" dirty="0">
                <a:latin typeface="휴먼아미체"/>
                <a:cs typeface="휴먼아미체"/>
              </a:rPr>
              <a:t>것으로 </a:t>
            </a:r>
            <a:r>
              <a:rPr sz="2400" spc="940" dirty="0">
                <a:latin typeface="휴먼아미체"/>
                <a:cs typeface="휴먼아미체"/>
              </a:rPr>
              <a:t>지금은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대부분의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브라우저에서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벤더프리픽스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없이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구동이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가능하지만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구형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브라우저를 </a:t>
            </a:r>
            <a:r>
              <a:rPr sz="2400" spc="685" dirty="0">
                <a:latin typeface="휴먼아미체"/>
                <a:cs typeface="휴먼아미체"/>
              </a:rPr>
              <a:t>위해서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사용하기도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한다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40180"/>
            <a:ext cx="233172" cy="2331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6903" y="3567683"/>
            <a:ext cx="1780031" cy="6979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4679" y="3567683"/>
            <a:ext cx="1780031" cy="6979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80888" y="3567683"/>
            <a:ext cx="966215" cy="6979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64552" y="3567684"/>
            <a:ext cx="1237475" cy="6979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82327" y="3567683"/>
            <a:ext cx="1237487" cy="697991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17049" y="3588661"/>
          <a:ext cx="10093321" cy="2422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8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8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8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익스플로러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5778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파이어폭스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크롬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사파리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오페라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8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400" b="1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-</a:t>
                      </a:r>
                      <a:r>
                        <a:rPr sz="2400" b="1" spc="-2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ms-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2051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400" b="1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-</a:t>
                      </a:r>
                      <a:r>
                        <a:rPr sz="2400" b="1" spc="-20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mos-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400" b="1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-</a:t>
                      </a:r>
                      <a:r>
                        <a:rPr sz="2400" b="1" spc="-10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webkit-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400" b="1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-</a:t>
                      </a:r>
                      <a:r>
                        <a:rPr sz="2400" b="1" spc="-10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webkit-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400" b="1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-</a:t>
                      </a:r>
                      <a:r>
                        <a:rPr sz="2400" b="1" spc="-2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o-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14491" y="4267200"/>
            <a:ext cx="830089" cy="7992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12464" y="4250435"/>
            <a:ext cx="808148" cy="8124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78423" y="4268724"/>
            <a:ext cx="835151" cy="7360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74864" y="4177284"/>
            <a:ext cx="895970" cy="88239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733788" y="4267200"/>
            <a:ext cx="774141" cy="80526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2039" y="6018276"/>
            <a:ext cx="9779507" cy="3595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1C9CB5-C4EF-BF15-9805-C9066C179812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4140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7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벤더프리픽스</a:t>
            </a:r>
            <a:r>
              <a:rPr sz="2400" b="1" spc="-70" dirty="0">
                <a:solidFill>
                  <a:srgbClr val="00AFEF"/>
                </a:solidFill>
                <a:latin typeface="한컴산뜻돋움"/>
                <a:cs typeface="한컴산뜻돋움"/>
              </a:rPr>
              <a:t>(Vendor</a:t>
            </a:r>
            <a:r>
              <a:rPr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Prefix)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7" y="678180"/>
            <a:ext cx="11731750" cy="61798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4580" y="1768181"/>
            <a:ext cx="6156960" cy="4718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29336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div</a:t>
            </a:r>
            <a:r>
              <a:rPr sz="22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endParaRPr sz="2200">
              <a:latin typeface="한컴산뜻돋움"/>
              <a:cs typeface="한컴산뜻돋움"/>
            </a:endParaRPr>
          </a:p>
          <a:p>
            <a:pPr marL="135890" marR="508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2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100px;</a:t>
            </a:r>
            <a:r>
              <a:rPr sz="2200" spc="3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height:</a:t>
            </a:r>
            <a:r>
              <a:rPr sz="22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100px;</a:t>
            </a:r>
            <a:r>
              <a:rPr sz="2200" spc="3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background:</a:t>
            </a:r>
            <a:r>
              <a:rPr sz="22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red;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transition-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duration:</a:t>
            </a:r>
            <a:r>
              <a:rPr sz="2200" spc="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0.5s;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FF5050"/>
                </a:solidFill>
                <a:latin typeface="한컴산뜻돋움"/>
                <a:cs typeface="한컴산뜻돋움"/>
              </a:rPr>
              <a:t>-</a:t>
            </a:r>
            <a:r>
              <a:rPr sz="2200" spc="-25" dirty="0">
                <a:solidFill>
                  <a:srgbClr val="FF5050"/>
                </a:solidFill>
                <a:latin typeface="한컴산뜻돋움"/>
                <a:cs typeface="한컴산뜻돋움"/>
              </a:rPr>
              <a:t>ms-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transition-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duration:</a:t>
            </a: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0.5s;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FF5050"/>
                </a:solidFill>
                <a:latin typeface="한컴산뜻돋움"/>
                <a:cs typeface="한컴산뜻돋움"/>
              </a:rPr>
              <a:t>-</a:t>
            </a:r>
            <a:r>
              <a:rPr sz="2200" spc="-25" dirty="0">
                <a:solidFill>
                  <a:srgbClr val="FF5050"/>
                </a:solidFill>
                <a:latin typeface="한컴산뜻돋움"/>
                <a:cs typeface="한컴산뜻돋움"/>
              </a:rPr>
              <a:t>webkit-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transition-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duration:</a:t>
            </a:r>
            <a:r>
              <a:rPr sz="2200" spc="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0.5s;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FF5050"/>
                </a:solidFill>
                <a:latin typeface="한컴산뜻돋움"/>
                <a:cs typeface="한컴산뜻돋움"/>
              </a:rPr>
              <a:t>-moz-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transition-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duration:</a:t>
            </a:r>
            <a:r>
              <a:rPr sz="2200" spc="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0.5s;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FF5050"/>
                </a:solidFill>
                <a:latin typeface="한컴산뜻돋움"/>
                <a:cs typeface="한컴산뜻돋움"/>
              </a:rPr>
              <a:t>-o-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transition-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duration:</a:t>
            </a:r>
            <a:r>
              <a:rPr sz="2200" spc="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0.5s;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200">
              <a:latin typeface="한컴산뜻돋움"/>
              <a:cs typeface="한컴산뜻돋움"/>
            </a:endParaRPr>
          </a:p>
          <a:p>
            <a:pPr marL="135890" marR="4264660" indent="-123825">
              <a:lnSpc>
                <a:spcPct val="100000"/>
              </a:lnSpc>
            </a:pP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div:hover</a:t>
            </a:r>
            <a:r>
              <a:rPr sz="22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{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width:</a:t>
            </a:r>
            <a:r>
              <a:rPr sz="22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300px;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&lt;div&gt;&lt;/div&gt;</a:t>
            </a:r>
            <a:endParaRPr sz="220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81516" y="1912619"/>
            <a:ext cx="2009139" cy="1054735"/>
            <a:chOff x="9081516" y="1912619"/>
            <a:chExt cx="2009139" cy="10547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440" y="1943100"/>
              <a:ext cx="1731263" cy="4800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1516" y="2424076"/>
              <a:ext cx="2008631" cy="5427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8027" y="1912619"/>
              <a:ext cx="1487423" cy="67665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44978" y="1962296"/>
            <a:ext cx="111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적용사례</a:t>
            </a:r>
            <a:endParaRPr sz="2400">
              <a:latin typeface="나눔고딕 ExtraBold"/>
              <a:cs typeface="나눔고딕 Extra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68412" y="1623059"/>
            <a:ext cx="3115310" cy="2277110"/>
          </a:xfrm>
          <a:custGeom>
            <a:avLst/>
            <a:gdLst/>
            <a:ahLst/>
            <a:cxnLst/>
            <a:rect l="l" t="t" r="r" b="b"/>
            <a:pathLst>
              <a:path w="3115309" h="2277110">
                <a:moveTo>
                  <a:pt x="1115568" y="0"/>
                </a:moveTo>
                <a:lnTo>
                  <a:pt x="0" y="0"/>
                </a:lnTo>
                <a:lnTo>
                  <a:pt x="0" y="1037844"/>
                </a:lnTo>
                <a:lnTo>
                  <a:pt x="1115568" y="1037844"/>
                </a:lnTo>
                <a:lnTo>
                  <a:pt x="1115568" y="0"/>
                </a:lnTo>
                <a:close/>
              </a:path>
              <a:path w="3115309" h="2277110">
                <a:moveTo>
                  <a:pt x="3115043" y="1239012"/>
                </a:moveTo>
                <a:lnTo>
                  <a:pt x="0" y="1239012"/>
                </a:lnTo>
                <a:lnTo>
                  <a:pt x="0" y="2276856"/>
                </a:lnTo>
                <a:lnTo>
                  <a:pt x="3115043" y="2276856"/>
                </a:lnTo>
                <a:lnTo>
                  <a:pt x="3115043" y="12390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E5C392-5A7A-990C-46B9-105FA7E389F8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테두리 스타일 시트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10628630" cy="1745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이미지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변경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2020"/>
              </a:spcBef>
            </a:pPr>
            <a:r>
              <a:rPr sz="2400" spc="715" dirty="0">
                <a:latin typeface="휴먼아미체"/>
                <a:cs typeface="휴먼아미체"/>
              </a:rPr>
              <a:t>일반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가지고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사진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인화지의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효과를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내기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위해서는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조금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복잡하지만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지금까지 </a:t>
            </a:r>
            <a:r>
              <a:rPr sz="2400" spc="770" dirty="0">
                <a:latin typeface="휴먼아미체"/>
                <a:cs typeface="휴먼아미체"/>
              </a:rPr>
              <a:t>배운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내용들을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최대한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응용하면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나타낼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</a:pPr>
            <a:r>
              <a:rPr sz="2400" spc="715" dirty="0">
                <a:latin typeface="휴먼아미체"/>
                <a:cs typeface="휴먼아미체"/>
              </a:rPr>
              <a:t>배경이미지와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회전</a:t>
            </a:r>
            <a:r>
              <a:rPr sz="2400" spc="51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그림자</a:t>
            </a:r>
            <a:r>
              <a:rPr sz="2400" spc="610" dirty="0">
                <a:latin typeface="한컴산뜻돋움"/>
                <a:cs typeface="한컴산뜻돋움"/>
              </a:rPr>
              <a:t>,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테두리의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응용을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통해서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실습해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35" dirty="0">
                <a:latin typeface="휴먼아미체"/>
                <a:cs typeface="휴먼아미체"/>
              </a:rPr>
              <a:t>본다</a:t>
            </a:r>
            <a:r>
              <a:rPr sz="2400" spc="53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514855"/>
            <a:ext cx="233172" cy="2316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41065" y="3037204"/>
            <a:ext cx="4732655" cy="3670935"/>
            <a:chOff x="3441065" y="3037204"/>
            <a:chExt cx="4732655" cy="36709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148" y="3066287"/>
              <a:ext cx="4675707" cy="32260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55670" y="3051809"/>
              <a:ext cx="4703445" cy="3373120"/>
            </a:xfrm>
            <a:custGeom>
              <a:avLst/>
              <a:gdLst/>
              <a:ahLst/>
              <a:cxnLst/>
              <a:rect l="l" t="t" r="r" b="b"/>
              <a:pathLst>
                <a:path w="4703445" h="3373120">
                  <a:moveTo>
                    <a:pt x="0" y="0"/>
                  </a:moveTo>
                  <a:lnTo>
                    <a:pt x="4703064" y="0"/>
                  </a:lnTo>
                  <a:lnTo>
                    <a:pt x="4703064" y="3372612"/>
                  </a:lnTo>
                  <a:lnTo>
                    <a:pt x="0" y="3372612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7204" y="6435851"/>
              <a:ext cx="4517135" cy="27198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744474" y="2829495"/>
            <a:ext cx="13989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90715" y="2823971"/>
            <a:ext cx="219455" cy="219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ED7AD-AB1D-E743-8CEA-3342EC58727E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사진 인화지 효과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타나내기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14172"/>
            <a:ext cx="11731750" cy="624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7539990" cy="24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이미지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변경</a:t>
            </a:r>
            <a:endParaRPr sz="240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나눔고딕 ExtraBold"/>
              <a:cs typeface="나눔고딕 ExtraBold"/>
            </a:endParaRPr>
          </a:p>
          <a:p>
            <a:pPr marL="501650" marR="601599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 </a:t>
            </a:r>
            <a:r>
              <a:rPr sz="24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BODY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endParaRPr sz="2400">
              <a:latin typeface="한컴산뜻돋움"/>
              <a:cs typeface="한컴산뜻돋움"/>
            </a:endParaRPr>
          </a:p>
          <a:p>
            <a:pPr marL="50165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margin:100px;</a:t>
            </a:r>
            <a:endParaRPr sz="2400">
              <a:latin typeface="한컴산뜻돋움"/>
              <a:cs typeface="한컴산뜻돋움"/>
            </a:endParaRPr>
          </a:p>
          <a:p>
            <a:pPr marL="50165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background: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url(pattern_e.jpg)</a:t>
            </a:r>
            <a:r>
              <a:rPr sz="24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center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repeat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fixed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5241" y="3195773"/>
            <a:ext cx="324485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320" dirty="0">
                <a:solidFill>
                  <a:srgbClr val="00AFEF"/>
                </a:solidFill>
                <a:latin typeface="한컴산뜻돋움"/>
                <a:cs typeface="한컴산뜻돋움"/>
              </a:rPr>
              <a:t>/*</a:t>
            </a:r>
            <a:r>
              <a:rPr sz="2400" spc="320" dirty="0">
                <a:solidFill>
                  <a:srgbClr val="00AFEF"/>
                </a:solidFill>
                <a:latin typeface="휴먼아미체"/>
                <a:cs typeface="휴먼아미체"/>
              </a:rPr>
              <a:t>배경</a:t>
            </a:r>
            <a:r>
              <a:rPr sz="2400" spc="-42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505" dirty="0">
                <a:solidFill>
                  <a:srgbClr val="00AFEF"/>
                </a:solidFill>
                <a:latin typeface="휴먼아미체"/>
                <a:cs typeface="휴먼아미체"/>
              </a:rPr>
              <a:t>패턴이미지</a:t>
            </a:r>
            <a:r>
              <a:rPr sz="2400" spc="505" dirty="0">
                <a:solidFill>
                  <a:srgbClr val="00AFEF"/>
                </a:solidFill>
                <a:latin typeface="한컴산뜻돋움"/>
                <a:cs typeface="한컴산뜻돋움"/>
              </a:rPr>
              <a:t>*/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img{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background:white; padding-top:10px; padding-bottom:60px; padding-left:10px; padding-right:10px;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5241" y="5756093"/>
            <a:ext cx="5237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box-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shadow: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5px</a:t>
            </a:r>
            <a:r>
              <a:rPr sz="24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5px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10px</a:t>
            </a:r>
            <a:r>
              <a:rPr sz="24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#000000;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355" dirty="0">
                <a:solidFill>
                  <a:srgbClr val="00AFEF"/>
                </a:solidFill>
                <a:latin typeface="한컴산뜻돋움"/>
                <a:cs typeface="한컴산뜻돋움"/>
              </a:rPr>
              <a:t>/*</a:t>
            </a:r>
            <a:r>
              <a:rPr sz="2400" spc="355" dirty="0">
                <a:solidFill>
                  <a:srgbClr val="00AFEF"/>
                </a:solidFill>
                <a:latin typeface="휴먼아미체"/>
                <a:cs typeface="휴먼아미체"/>
              </a:rPr>
              <a:t>사진</a:t>
            </a:r>
            <a:r>
              <a:rPr sz="2400" spc="-42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940" dirty="0">
                <a:solidFill>
                  <a:srgbClr val="00AFEF"/>
                </a:solidFill>
                <a:latin typeface="휴먼아미체"/>
                <a:cs typeface="휴먼아미체"/>
              </a:rPr>
              <a:t>프린트</a:t>
            </a:r>
            <a:r>
              <a:rPr sz="2400" spc="-44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00AFEF"/>
                </a:solidFill>
                <a:latin typeface="휴먼아미체"/>
                <a:cs typeface="휴먼아미체"/>
              </a:rPr>
              <a:t>효과와</a:t>
            </a:r>
            <a:r>
              <a:rPr sz="2400" spc="-44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480" dirty="0">
                <a:solidFill>
                  <a:srgbClr val="00AFEF"/>
                </a:solidFill>
                <a:latin typeface="휴먼아미체"/>
                <a:cs typeface="휴먼아미체"/>
              </a:rPr>
              <a:t>그림자</a:t>
            </a:r>
            <a:r>
              <a:rPr sz="2400" spc="480" dirty="0">
                <a:solidFill>
                  <a:srgbClr val="00AFEF"/>
                </a:solidFill>
                <a:latin typeface="한컴산뜻돋움"/>
                <a:cs typeface="한컴산뜻돋움"/>
              </a:rPr>
              <a:t>*/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47323" y="3369176"/>
            <a:ext cx="13989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08164" y="3364991"/>
            <a:ext cx="3767454" cy="3493135"/>
            <a:chOff x="7408164" y="3364991"/>
            <a:chExt cx="3767454" cy="34931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2995" y="3364991"/>
              <a:ext cx="219455" cy="2194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408164" y="3560063"/>
              <a:ext cx="3767454" cy="3098800"/>
            </a:xfrm>
            <a:custGeom>
              <a:avLst/>
              <a:gdLst/>
              <a:ahLst/>
              <a:cxnLst/>
              <a:rect l="l" t="t" r="r" b="b"/>
              <a:pathLst>
                <a:path w="3767454" h="3098800">
                  <a:moveTo>
                    <a:pt x="3767328" y="0"/>
                  </a:moveTo>
                  <a:lnTo>
                    <a:pt x="0" y="0"/>
                  </a:lnTo>
                  <a:lnTo>
                    <a:pt x="0" y="3098292"/>
                  </a:lnTo>
                  <a:lnTo>
                    <a:pt x="3767328" y="3098292"/>
                  </a:lnTo>
                  <a:lnTo>
                    <a:pt x="3767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5220" y="3651504"/>
              <a:ext cx="3636149" cy="25629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1504" y="6661403"/>
              <a:ext cx="3685031" cy="19659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408164" y="3560064"/>
            <a:ext cx="3767454" cy="30988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1164590">
              <a:lnSpc>
                <a:spcPct val="100000"/>
              </a:lnSpc>
              <a:spcBef>
                <a:spcPts val="2730"/>
              </a:spcBef>
            </a:pPr>
            <a:r>
              <a:rPr sz="32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baby.jpg</a:t>
            </a:r>
            <a:endParaRPr sz="3200">
              <a:latin typeface="한컴산뜻돋움"/>
              <a:cs typeface="한컴산뜻돋움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65164" y="3560064"/>
            <a:ext cx="1000887" cy="105733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918256" y="4583643"/>
            <a:ext cx="1431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pattern_e.jpg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28C62-33CD-2FDE-2D84-AAA766151F4A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사진 인화지 효과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타나내기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179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이미지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변경</a:t>
            </a:r>
            <a:endParaRPr sz="2400">
              <a:latin typeface="나눔고딕 ExtraBold"/>
              <a:cs typeface="나눔고딕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14172"/>
            <a:ext cx="11731750" cy="62438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4405" y="1615972"/>
            <a:ext cx="4375785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713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.text_box{ position:absolute;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margin-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top:430px;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margin-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left:220px; width:220px;</a:t>
            </a:r>
            <a:endParaRPr sz="2400">
              <a:latin typeface="한컴산뜻돋움"/>
              <a:cs typeface="한컴산뜻돋움"/>
            </a:endParaRPr>
          </a:p>
          <a:p>
            <a:pPr marL="12700" marR="187769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text-align:center;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font-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size:18px;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border-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bottom:1px</a:t>
            </a:r>
            <a:r>
              <a:rPr sz="24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solid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black;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355" dirty="0">
                <a:solidFill>
                  <a:srgbClr val="00AFEF"/>
                </a:solidFill>
                <a:latin typeface="한컴산뜻돋움"/>
                <a:cs typeface="한컴산뜻돋움"/>
              </a:rPr>
              <a:t>/*</a:t>
            </a:r>
            <a:r>
              <a:rPr sz="2400" spc="355" dirty="0">
                <a:solidFill>
                  <a:srgbClr val="00AFEF"/>
                </a:solidFill>
                <a:latin typeface="휴먼아미체"/>
                <a:cs typeface="휴먼아미체"/>
              </a:rPr>
              <a:t>사진</a:t>
            </a:r>
            <a:r>
              <a:rPr sz="2400" spc="-42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00AFEF"/>
                </a:solidFill>
                <a:latin typeface="휴먼아미체"/>
                <a:cs typeface="휴먼아미체"/>
              </a:rPr>
              <a:t>하단부</a:t>
            </a:r>
            <a:r>
              <a:rPr sz="2400" spc="-44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800" dirty="0">
                <a:solidFill>
                  <a:srgbClr val="00AFEF"/>
                </a:solidFill>
                <a:latin typeface="휴먼아미체"/>
                <a:cs typeface="휴먼아미체"/>
              </a:rPr>
              <a:t>텍스트와</a:t>
            </a:r>
            <a:r>
              <a:rPr sz="2400" spc="-44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425" dirty="0">
                <a:solidFill>
                  <a:srgbClr val="00AFEF"/>
                </a:solidFill>
                <a:latin typeface="휴먼아미체"/>
                <a:cs typeface="휴먼아미체"/>
              </a:rPr>
              <a:t>밑줄</a:t>
            </a:r>
            <a:r>
              <a:rPr sz="2400" spc="425" dirty="0">
                <a:solidFill>
                  <a:srgbClr val="00AFEF"/>
                </a:solidFill>
                <a:latin typeface="한컴산뜻돋움"/>
                <a:cs typeface="한컴산뜻돋움"/>
              </a:rPr>
              <a:t>*/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.img_rotate{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transform:</a:t>
            </a:r>
            <a:r>
              <a:rPr sz="2400" spc="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rotate(-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5deg);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05" y="5639332"/>
            <a:ext cx="81781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ms-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transform:</a:t>
            </a:r>
            <a:r>
              <a:rPr sz="24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rotate(-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5deg);</a:t>
            </a:r>
            <a:r>
              <a:rPr sz="24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/*</a:t>
            </a:r>
            <a:r>
              <a:rPr sz="2400" spc="-6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IE</a:t>
            </a:r>
            <a:r>
              <a:rPr sz="2400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9</a:t>
            </a:r>
            <a:r>
              <a:rPr sz="2400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*/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-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webkit-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transform: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rotate(-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5deg);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/*Safari</a:t>
            </a:r>
            <a:r>
              <a:rPr sz="2400" spc="-6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and</a:t>
            </a:r>
            <a:r>
              <a:rPr sz="2400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Chrome</a:t>
            </a:r>
            <a:r>
              <a:rPr sz="2400" spc="-7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*/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465" dirty="0">
                <a:solidFill>
                  <a:srgbClr val="00AFEF"/>
                </a:solidFill>
                <a:latin typeface="한컴산뜻돋움"/>
                <a:cs typeface="한컴산뜻돋움"/>
              </a:rPr>
              <a:t>/*</a:t>
            </a:r>
            <a:r>
              <a:rPr sz="2400" spc="465" dirty="0">
                <a:solidFill>
                  <a:srgbClr val="00AFEF"/>
                </a:solidFill>
                <a:latin typeface="휴먼아미체"/>
                <a:cs typeface="휴먼아미체"/>
              </a:rPr>
              <a:t>이미지</a:t>
            </a:r>
            <a:r>
              <a:rPr sz="2400" spc="-43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365" dirty="0">
                <a:solidFill>
                  <a:srgbClr val="00AFEF"/>
                </a:solidFill>
                <a:latin typeface="휴먼아미체"/>
                <a:cs typeface="휴먼아미체"/>
              </a:rPr>
              <a:t>회전</a:t>
            </a:r>
            <a:r>
              <a:rPr sz="2400" spc="365" dirty="0">
                <a:solidFill>
                  <a:srgbClr val="00AFEF"/>
                </a:solidFill>
                <a:latin typeface="한컴산뜻돋움"/>
                <a:cs typeface="한컴산뜻돋움"/>
              </a:rPr>
              <a:t>*/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47323" y="1683533"/>
            <a:ext cx="13989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08164" y="1677923"/>
            <a:ext cx="3767454" cy="3519170"/>
            <a:chOff x="7408164" y="1677923"/>
            <a:chExt cx="3767454" cy="35191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2995" y="1677923"/>
              <a:ext cx="219455" cy="2194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408164" y="1874520"/>
              <a:ext cx="3767454" cy="3098800"/>
            </a:xfrm>
            <a:custGeom>
              <a:avLst/>
              <a:gdLst/>
              <a:ahLst/>
              <a:cxnLst/>
              <a:rect l="l" t="t" r="r" b="b"/>
              <a:pathLst>
                <a:path w="3767454" h="3098800">
                  <a:moveTo>
                    <a:pt x="3767328" y="0"/>
                  </a:moveTo>
                  <a:lnTo>
                    <a:pt x="0" y="0"/>
                  </a:lnTo>
                  <a:lnTo>
                    <a:pt x="0" y="3098292"/>
                  </a:lnTo>
                  <a:lnTo>
                    <a:pt x="3767328" y="3098292"/>
                  </a:lnTo>
                  <a:lnTo>
                    <a:pt x="3767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5220" y="1965960"/>
              <a:ext cx="3636149" cy="25629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1504" y="4974335"/>
              <a:ext cx="3685031" cy="22245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408164" y="1874520"/>
            <a:ext cx="3767454" cy="30988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1164590">
              <a:lnSpc>
                <a:spcPct val="100000"/>
              </a:lnSpc>
              <a:spcBef>
                <a:spcPts val="2730"/>
              </a:spcBef>
            </a:pPr>
            <a:r>
              <a:rPr sz="32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baby.jpg</a:t>
            </a:r>
            <a:endParaRPr sz="3200">
              <a:latin typeface="한컴산뜻돋움"/>
              <a:cs typeface="한컴산뜻돋움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65164" y="1874520"/>
            <a:ext cx="1000887" cy="105733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918256" y="2898001"/>
            <a:ext cx="1431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pattern_e.jpg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C2F576-AE37-0BE7-EEEA-CE2CFF51C7A8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사진 인화지 효과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타나내기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14172"/>
            <a:ext cx="11731750" cy="6243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1009269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이미지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변경</a:t>
            </a:r>
            <a:endParaRPr sz="240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나눔고딕 ExtraBold"/>
              <a:cs typeface="나눔고딕 ExtraBold"/>
            </a:endParaRPr>
          </a:p>
          <a:p>
            <a:pPr marL="39052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400">
              <a:latin typeface="한컴산뜻돋움"/>
              <a:cs typeface="한컴산뜻돋움"/>
            </a:endParaRPr>
          </a:p>
          <a:p>
            <a:pPr marL="390525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400">
              <a:latin typeface="한컴산뜻돋움"/>
              <a:cs typeface="한컴산뜻돋움"/>
            </a:endParaRPr>
          </a:p>
          <a:p>
            <a:pPr marL="39052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&lt;div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class=img_rotate&gt;</a:t>
            </a:r>
            <a:endParaRPr sz="2400">
              <a:latin typeface="한컴산뜻돋움"/>
              <a:cs typeface="한컴산뜻돋움"/>
            </a:endParaRPr>
          </a:p>
          <a:p>
            <a:pPr marL="39052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&lt;div</a:t>
            </a:r>
            <a:r>
              <a:rPr sz="24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class=text_box&gt;Lovely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Baby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2013.10.17&lt;/div&gt;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src=baby.jpg&gt;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405" y="3079012"/>
            <a:ext cx="1129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&lt;/div&gt;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47323" y="3238738"/>
            <a:ext cx="13989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8164" y="3233928"/>
            <a:ext cx="3767454" cy="3517900"/>
            <a:chOff x="7408164" y="3233928"/>
            <a:chExt cx="3767454" cy="35179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2995" y="3233928"/>
              <a:ext cx="219455" cy="2194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08164" y="3429000"/>
              <a:ext cx="3767454" cy="3098800"/>
            </a:xfrm>
            <a:custGeom>
              <a:avLst/>
              <a:gdLst/>
              <a:ahLst/>
              <a:cxnLst/>
              <a:rect l="l" t="t" r="r" b="b"/>
              <a:pathLst>
                <a:path w="3767454" h="3098800">
                  <a:moveTo>
                    <a:pt x="3767328" y="0"/>
                  </a:moveTo>
                  <a:lnTo>
                    <a:pt x="0" y="0"/>
                  </a:lnTo>
                  <a:lnTo>
                    <a:pt x="0" y="3098292"/>
                  </a:lnTo>
                  <a:lnTo>
                    <a:pt x="3767328" y="3098292"/>
                  </a:lnTo>
                  <a:lnTo>
                    <a:pt x="3767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5220" y="3520440"/>
              <a:ext cx="3636149" cy="25629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1504" y="6530340"/>
              <a:ext cx="3685031" cy="22092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408164" y="3429000"/>
            <a:ext cx="3767454" cy="309880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1164590">
              <a:lnSpc>
                <a:spcPct val="100000"/>
              </a:lnSpc>
              <a:spcBef>
                <a:spcPts val="2735"/>
              </a:spcBef>
            </a:pPr>
            <a:r>
              <a:rPr sz="32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baby.jpg</a:t>
            </a:r>
            <a:endParaRPr sz="3200">
              <a:latin typeface="한컴산뜻돋움"/>
              <a:cs typeface="한컴산뜻돋움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65164" y="3429000"/>
            <a:ext cx="1000887" cy="105733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918256" y="4453206"/>
            <a:ext cx="1431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pattern_e.jpg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B9FE7-B556-A530-9B99-652F2DEA4E6F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사진 인화지 효과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타나내기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179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◎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이미지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변경</a:t>
            </a:r>
            <a:endParaRPr sz="2400">
              <a:latin typeface="나눔고딕 ExtraBold"/>
              <a:cs typeface="나눔고딕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14172"/>
            <a:ext cx="11731750" cy="62438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95106" y="1448665"/>
            <a:ext cx="13989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68297" y="1443228"/>
            <a:ext cx="8492490" cy="4293235"/>
            <a:chOff x="1368297" y="1443228"/>
            <a:chExt cx="8492490" cy="42932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0824" y="1443228"/>
              <a:ext cx="219455" cy="2194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78457" y="2414777"/>
              <a:ext cx="3769360" cy="3098800"/>
            </a:xfrm>
            <a:custGeom>
              <a:avLst/>
              <a:gdLst/>
              <a:ahLst/>
              <a:cxnLst/>
              <a:rect l="l" t="t" r="r" b="b"/>
              <a:pathLst>
                <a:path w="3769360" h="3098800">
                  <a:moveTo>
                    <a:pt x="3768852" y="0"/>
                  </a:moveTo>
                  <a:lnTo>
                    <a:pt x="0" y="0"/>
                  </a:lnTo>
                  <a:lnTo>
                    <a:pt x="0" y="3098292"/>
                  </a:lnTo>
                  <a:lnTo>
                    <a:pt x="3768852" y="3098292"/>
                  </a:lnTo>
                  <a:lnTo>
                    <a:pt x="37688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8457" y="2414777"/>
              <a:ext cx="3769360" cy="3098800"/>
            </a:xfrm>
            <a:custGeom>
              <a:avLst/>
              <a:gdLst/>
              <a:ahLst/>
              <a:cxnLst/>
              <a:rect l="l" t="t" r="r" b="b"/>
              <a:pathLst>
                <a:path w="3769360" h="3098800">
                  <a:moveTo>
                    <a:pt x="0" y="0"/>
                  </a:moveTo>
                  <a:lnTo>
                    <a:pt x="3768852" y="0"/>
                  </a:lnTo>
                  <a:lnTo>
                    <a:pt x="3768852" y="3098292"/>
                  </a:lnTo>
                  <a:lnTo>
                    <a:pt x="0" y="3098292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275" y="2503932"/>
              <a:ext cx="3636149" cy="25645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2559" y="5513832"/>
              <a:ext cx="3685031" cy="22245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530904" y="4908594"/>
            <a:ext cx="16611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0066"/>
                </a:solidFill>
                <a:latin typeface="한컴산뜻돋움"/>
                <a:cs typeface="한컴산뜻돋움"/>
              </a:rPr>
              <a:t>baby.jpg</a:t>
            </a:r>
            <a:endParaRPr sz="3200">
              <a:latin typeface="한컴산뜻돋움"/>
              <a:cs typeface="한컴산뜻돋움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74920" y="2394204"/>
            <a:ext cx="5532120" cy="3342640"/>
            <a:chOff x="5074920" y="2394204"/>
            <a:chExt cx="5532120" cy="334264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6560" y="2414016"/>
              <a:ext cx="3820667" cy="309829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56654" y="2404110"/>
              <a:ext cx="3840479" cy="3118485"/>
            </a:xfrm>
            <a:custGeom>
              <a:avLst/>
              <a:gdLst/>
              <a:ahLst/>
              <a:cxnLst/>
              <a:rect l="l" t="t" r="r" b="b"/>
              <a:pathLst>
                <a:path w="3840479" h="3118485">
                  <a:moveTo>
                    <a:pt x="0" y="0"/>
                  </a:moveTo>
                  <a:lnTo>
                    <a:pt x="3840479" y="0"/>
                  </a:lnTo>
                  <a:lnTo>
                    <a:pt x="3840479" y="3118104"/>
                  </a:lnTo>
                  <a:lnTo>
                    <a:pt x="0" y="3118104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1611" y="5513832"/>
              <a:ext cx="3685031" cy="22245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4920" y="3543300"/>
              <a:ext cx="1566671" cy="10759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396661" y="4149034"/>
              <a:ext cx="1232535" cy="542290"/>
            </a:xfrm>
            <a:custGeom>
              <a:avLst/>
              <a:gdLst/>
              <a:ahLst/>
              <a:cxnLst/>
              <a:rect l="l" t="t" r="r" b="b"/>
              <a:pathLst>
                <a:path w="1232534" h="542289">
                  <a:moveTo>
                    <a:pt x="1172667" y="0"/>
                  </a:moveTo>
                  <a:lnTo>
                    <a:pt x="714311" y="458355"/>
                  </a:lnTo>
                  <a:lnTo>
                    <a:pt x="714311" y="189166"/>
                  </a:lnTo>
                  <a:lnTo>
                    <a:pt x="0" y="189166"/>
                  </a:lnTo>
                  <a:lnTo>
                    <a:pt x="663562" y="274891"/>
                  </a:lnTo>
                  <a:lnTo>
                    <a:pt x="629081" y="541858"/>
                  </a:lnTo>
                  <a:lnTo>
                    <a:pt x="1231976" y="76898"/>
                  </a:lnTo>
                  <a:lnTo>
                    <a:pt x="117266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204FDD-C176-70A7-C5FF-B734CD21422A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사진 인화지 효과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타나내기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85924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background-image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41B7C3-01CD-9CB8-9B3E-2701AC8A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988840"/>
            <a:ext cx="4572000" cy="25908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85D8A6B-828C-1802-52D6-B772507A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988840"/>
            <a:ext cx="5723662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64C20-0DCA-3CAD-3F98-31542B62DAF7}"/>
              </a:ext>
            </a:extLst>
          </p:cNvPr>
          <p:cNvSpPr txBox="1"/>
          <p:nvPr/>
        </p:nvSpPr>
        <p:spPr>
          <a:xfrm>
            <a:off x="3002044" y="4724400"/>
            <a:ext cx="6187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이전에는 이렇게 배경 이미지를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개씩만 적용할 수 있었음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그러나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부터는 여러 개의 배경 이미지 적용이 가능해짐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여러 개의 배경을 적용할 경우에는 왼쪽에 위치한 이미지가 앞으로 나오게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이미지가 층을 이루어 출력됨</a:t>
            </a:r>
          </a:p>
        </p:txBody>
      </p:sp>
    </p:spTree>
    <p:extLst>
      <p:ext uri="{BB962C8B-B14F-4D97-AF65-F5344CB8AC3E}">
        <p14:creationId xmlns:p14="http://schemas.microsoft.com/office/powerpoint/2010/main" val="274127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288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background-color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0020" y="678180"/>
            <a:ext cx="11732260" cy="6179820"/>
            <a:chOff x="160020" y="678180"/>
            <a:chExt cx="11732260" cy="61798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" y="678180"/>
              <a:ext cx="11731750" cy="6179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388" y="1548384"/>
              <a:ext cx="1153667" cy="4800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300" y="1516380"/>
              <a:ext cx="672083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775" y="1612391"/>
              <a:ext cx="637031" cy="27889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32071" y="1466503"/>
            <a:ext cx="5272405" cy="364553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615950">
              <a:lnSpc>
                <a:spcPct val="100000"/>
              </a:lnSpc>
              <a:spcBef>
                <a:spcPts val="1075"/>
              </a:spcBef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2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&lt;META</a:t>
            </a:r>
            <a:r>
              <a:rPr sz="2200" spc="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charset=utf-8&gt;</a:t>
            </a:r>
            <a:endParaRPr sz="2200">
              <a:latin typeface="한컴산뜻돋움"/>
              <a:cs typeface="한컴산뜻돋움"/>
            </a:endParaRPr>
          </a:p>
          <a:p>
            <a:pPr marL="12700" marR="2092960">
              <a:lnSpc>
                <a:spcPct val="100000"/>
              </a:lnSpc>
            </a:pP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</a:t>
            </a:r>
            <a:r>
              <a:rPr sz="22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TYPE="text/css"&gt;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2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{font-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size:26px} H3{color:#ffffff}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ts val="2640"/>
              </a:lnSpc>
            </a:pPr>
            <a:r>
              <a:rPr sz="22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.bgyellow</a:t>
            </a:r>
            <a:r>
              <a:rPr sz="2200" spc="-10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66FF"/>
                </a:solidFill>
                <a:latin typeface="한컴산뜻돋움"/>
                <a:cs typeface="한컴산뜻돋움"/>
              </a:rPr>
              <a:t>{</a:t>
            </a:r>
            <a:r>
              <a:rPr sz="2200" spc="-8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66FF"/>
                </a:solidFill>
                <a:latin typeface="한컴산뜻돋움"/>
                <a:cs typeface="한컴산뜻돋움"/>
              </a:rPr>
              <a:t>background-</a:t>
            </a:r>
            <a:r>
              <a:rPr sz="2200" spc="-20" dirty="0">
                <a:solidFill>
                  <a:srgbClr val="0066FF"/>
                </a:solidFill>
                <a:latin typeface="한컴산뜻돋움"/>
                <a:cs typeface="한컴산뜻돋움"/>
              </a:rPr>
              <a:t>color:</a:t>
            </a:r>
            <a:r>
              <a:rPr sz="2200" spc="-8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#FFFF00</a:t>
            </a:r>
            <a:r>
              <a:rPr sz="2200" spc="-1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50" dirty="0">
                <a:solidFill>
                  <a:srgbClr val="0066FF"/>
                </a:solidFill>
                <a:latin typeface="한컴산뜻돋움"/>
                <a:cs typeface="한컴산뜻돋움"/>
              </a:rPr>
              <a:t>}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.bggreen</a:t>
            </a:r>
            <a:r>
              <a:rPr sz="2200" spc="-11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66FF"/>
                </a:solidFill>
                <a:latin typeface="한컴산뜻돋움"/>
                <a:cs typeface="한컴산뜻돋움"/>
              </a:rPr>
              <a:t>{</a:t>
            </a:r>
            <a:r>
              <a:rPr sz="2200" spc="-7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66FF"/>
                </a:solidFill>
                <a:latin typeface="한컴산뜻돋움"/>
                <a:cs typeface="한컴산뜻돋움"/>
              </a:rPr>
              <a:t>background-</a:t>
            </a:r>
            <a:r>
              <a:rPr sz="2200" spc="-25" dirty="0">
                <a:solidFill>
                  <a:srgbClr val="0066FF"/>
                </a:solidFill>
                <a:latin typeface="한컴산뜻돋움"/>
                <a:cs typeface="한컴산뜻돋움"/>
              </a:rPr>
              <a:t>color:</a:t>
            </a:r>
            <a:r>
              <a:rPr sz="2200" spc="-10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66FF"/>
                </a:solidFill>
                <a:latin typeface="한컴산뜻돋움"/>
                <a:cs typeface="한컴산뜻돋움"/>
              </a:rPr>
              <a:t>#7DF97D</a:t>
            </a:r>
            <a:r>
              <a:rPr sz="2200" spc="-3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-50" dirty="0">
                <a:solidFill>
                  <a:srgbClr val="0066FF"/>
                </a:solidFill>
                <a:latin typeface="한컴산뜻돋움"/>
                <a:cs typeface="한컴산뜻돋움"/>
              </a:rPr>
              <a:t>}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&lt;BODY</a:t>
            </a:r>
            <a:r>
              <a:rPr sz="22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background="img_02.jpg"&gt;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185" dirty="0">
                <a:solidFill>
                  <a:srgbClr val="001F5F"/>
                </a:solidFill>
                <a:latin typeface="한컴산뜻돋움"/>
                <a:cs typeface="한컴산뜻돋움"/>
              </a:rPr>
              <a:t>&lt;H3&gt;</a:t>
            </a:r>
            <a:r>
              <a:rPr sz="2200" spc="185" dirty="0">
                <a:solidFill>
                  <a:srgbClr val="001F5F"/>
                </a:solidFill>
                <a:latin typeface="휴먼아미체"/>
                <a:cs typeface="휴먼아미체"/>
              </a:rPr>
              <a:t>배경</a:t>
            </a:r>
            <a:r>
              <a:rPr sz="2200" spc="-39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80" dirty="0">
                <a:solidFill>
                  <a:srgbClr val="001F5F"/>
                </a:solidFill>
                <a:latin typeface="휴먼아미체"/>
                <a:cs typeface="휴먼아미체"/>
              </a:rPr>
              <a:t>속성이란</a:t>
            </a:r>
            <a:r>
              <a:rPr sz="2200" spc="580" dirty="0">
                <a:solidFill>
                  <a:srgbClr val="001F5F"/>
                </a:solidFill>
                <a:latin typeface="한컴산뜻돋움"/>
                <a:cs typeface="한컴산뜻돋움"/>
              </a:rPr>
              <a:t>?</a:t>
            </a:r>
            <a:r>
              <a:rPr sz="22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&lt;/H3&gt;</a:t>
            </a:r>
            <a:endParaRPr sz="2200">
              <a:latin typeface="한컴산뜻돋움"/>
              <a:cs typeface="한컴산뜻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2071" y="5086796"/>
            <a:ext cx="10579735" cy="1701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0066FF"/>
                </a:solidFill>
                <a:latin typeface="한컴산뜻돋움"/>
                <a:cs typeface="한컴산뜻돋움"/>
              </a:rPr>
              <a:t>&lt;span</a:t>
            </a:r>
            <a:r>
              <a:rPr sz="2200" spc="-45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66FF"/>
                </a:solidFill>
                <a:latin typeface="한컴산뜻돋움"/>
                <a:cs typeface="한컴산뜻돋움"/>
              </a:rPr>
              <a:t>class="bgyellow"&gt;</a:t>
            </a:r>
            <a:r>
              <a:rPr sz="2200" dirty="0">
                <a:solidFill>
                  <a:srgbClr val="001F5F"/>
                </a:solidFill>
                <a:latin typeface="휴먼아미체"/>
                <a:cs typeface="휴먼아미체"/>
              </a:rPr>
              <a:t>이</a:t>
            </a:r>
            <a:r>
              <a:rPr sz="2200" spc="-36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95" dirty="0">
                <a:solidFill>
                  <a:srgbClr val="001F5F"/>
                </a:solidFill>
                <a:latin typeface="휴먼아미체"/>
                <a:cs typeface="휴먼아미체"/>
              </a:rPr>
              <a:t>배경</a:t>
            </a:r>
            <a:r>
              <a:rPr sz="2200" spc="-36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865" dirty="0">
                <a:solidFill>
                  <a:srgbClr val="001F5F"/>
                </a:solidFill>
                <a:latin typeface="휴먼아미체"/>
                <a:cs typeface="휴먼아미체"/>
              </a:rPr>
              <a:t>속성은</a:t>
            </a:r>
            <a:r>
              <a:rPr sz="2200" spc="-34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840" dirty="0">
                <a:solidFill>
                  <a:srgbClr val="001F5F"/>
                </a:solidFill>
                <a:latin typeface="휴먼아미체"/>
                <a:cs typeface="휴먼아미체"/>
              </a:rPr>
              <a:t>기본적으로</a:t>
            </a:r>
            <a:r>
              <a:rPr sz="2200" spc="-34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55" dirty="0">
                <a:solidFill>
                  <a:srgbClr val="001F5F"/>
                </a:solidFill>
                <a:latin typeface="휴먼아미체"/>
                <a:cs typeface="휴먼아미체"/>
              </a:rPr>
              <a:t>투명하다는</a:t>
            </a:r>
            <a:r>
              <a:rPr sz="2200" spc="-34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865" dirty="0">
                <a:solidFill>
                  <a:srgbClr val="001F5F"/>
                </a:solidFill>
                <a:latin typeface="휴먼아미체"/>
                <a:cs typeface="휴먼아미체"/>
              </a:rPr>
              <a:t>특성을</a:t>
            </a:r>
            <a:r>
              <a:rPr sz="2200" spc="-35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150" dirty="0">
                <a:solidFill>
                  <a:srgbClr val="001F5F"/>
                </a:solidFill>
                <a:latin typeface="휴먼아미체"/>
                <a:cs typeface="휴먼아미체"/>
              </a:rPr>
              <a:t>지닌다</a:t>
            </a:r>
            <a:r>
              <a:rPr sz="2200" spc="150" dirty="0">
                <a:solidFill>
                  <a:srgbClr val="001F5F"/>
                </a:solidFill>
                <a:latin typeface="한컴산뜻돋움"/>
                <a:cs typeface="한컴산뜻돋움"/>
              </a:rPr>
              <a:t>.&lt;/span&gt;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27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200" spc="275" dirty="0">
                <a:solidFill>
                  <a:srgbClr val="001F5F"/>
                </a:solidFill>
                <a:latin typeface="휴먼아미체"/>
                <a:cs typeface="휴먼아미체"/>
              </a:rPr>
              <a:t>예를</a:t>
            </a:r>
            <a:r>
              <a:rPr sz="2200" spc="-434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45" dirty="0">
                <a:solidFill>
                  <a:srgbClr val="001F5F"/>
                </a:solidFill>
                <a:latin typeface="휴먼아미체"/>
                <a:cs typeface="휴먼아미체"/>
              </a:rPr>
              <a:t>들어</a:t>
            </a:r>
            <a:r>
              <a:rPr sz="2200" spc="545" dirty="0">
                <a:solidFill>
                  <a:srgbClr val="001F5F"/>
                </a:solidFill>
                <a:latin typeface="한컴산뜻돋움"/>
                <a:cs typeface="한컴산뜻돋움"/>
              </a:rPr>
              <a:t>,</a:t>
            </a:r>
            <a:r>
              <a:rPr sz="22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590" dirty="0">
                <a:solidFill>
                  <a:srgbClr val="001F5F"/>
                </a:solidFill>
                <a:latin typeface="휴먼아미체"/>
                <a:cs typeface="휴먼아미체"/>
              </a:rPr>
              <a:t>배경색이나</a:t>
            </a:r>
            <a:r>
              <a:rPr sz="2200" spc="-3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95" dirty="0">
                <a:solidFill>
                  <a:srgbClr val="001F5F"/>
                </a:solidFill>
                <a:latin typeface="휴먼아미체"/>
                <a:cs typeface="휴먼아미체"/>
              </a:rPr>
              <a:t>배경</a:t>
            </a:r>
            <a:r>
              <a:rPr sz="2200" spc="-4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680" dirty="0">
                <a:solidFill>
                  <a:srgbClr val="001F5F"/>
                </a:solidFill>
                <a:latin typeface="휴먼아미체"/>
                <a:cs typeface="휴먼아미체"/>
              </a:rPr>
              <a:t>이미지가</a:t>
            </a:r>
            <a:r>
              <a:rPr sz="2200" spc="-39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825" dirty="0">
                <a:solidFill>
                  <a:srgbClr val="001F5F"/>
                </a:solidFill>
                <a:latin typeface="휴먼아미체"/>
                <a:cs typeface="휴먼아미체"/>
              </a:rPr>
              <a:t>있는</a:t>
            </a:r>
            <a:r>
              <a:rPr sz="2200" spc="-4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470" dirty="0">
                <a:solidFill>
                  <a:srgbClr val="001F5F"/>
                </a:solidFill>
                <a:latin typeface="휴먼아미체"/>
                <a:cs typeface="휴먼아미체"/>
              </a:rPr>
              <a:t>웹</a:t>
            </a:r>
            <a:r>
              <a:rPr sz="2200" spc="-4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05" dirty="0">
                <a:solidFill>
                  <a:srgbClr val="001F5F"/>
                </a:solidFill>
                <a:latin typeface="휴먼아미체"/>
                <a:cs typeface="휴먼아미체"/>
              </a:rPr>
              <a:t>문서에</a:t>
            </a:r>
            <a:r>
              <a:rPr sz="2200" spc="-4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935" dirty="0">
                <a:solidFill>
                  <a:srgbClr val="001F5F"/>
                </a:solidFill>
                <a:latin typeface="휴먼아미체"/>
                <a:cs typeface="휴먼아미체"/>
              </a:rPr>
              <a:t>표를</a:t>
            </a:r>
            <a:r>
              <a:rPr sz="2200" spc="-4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655" dirty="0">
                <a:solidFill>
                  <a:srgbClr val="001F5F"/>
                </a:solidFill>
                <a:latin typeface="휴먼아미체"/>
                <a:cs typeface="휴먼아미체"/>
              </a:rPr>
              <a:t>삽입하면</a:t>
            </a:r>
            <a:r>
              <a:rPr sz="2200" spc="-38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22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200" spc="225" dirty="0">
                <a:solidFill>
                  <a:srgbClr val="001F5F"/>
                </a:solidFill>
                <a:latin typeface="휴먼아미체"/>
                <a:cs typeface="휴먼아미체"/>
              </a:rPr>
              <a:t>그</a:t>
            </a:r>
            <a:r>
              <a:rPr sz="2200" spc="-43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825" dirty="0">
                <a:solidFill>
                  <a:srgbClr val="001F5F"/>
                </a:solidFill>
                <a:latin typeface="휴먼아미체"/>
                <a:cs typeface="휴먼아미체"/>
              </a:rPr>
              <a:t>표의</a:t>
            </a:r>
            <a:r>
              <a:rPr sz="2200" spc="-39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05" dirty="0">
                <a:solidFill>
                  <a:srgbClr val="001F5F"/>
                </a:solidFill>
                <a:latin typeface="휴먼아미체"/>
                <a:cs typeface="휴먼아미체"/>
              </a:rPr>
              <a:t>배경은</a:t>
            </a:r>
            <a:r>
              <a:rPr sz="2200" spc="-39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840" dirty="0">
                <a:solidFill>
                  <a:srgbClr val="001F5F"/>
                </a:solidFill>
                <a:latin typeface="휴먼아미체"/>
                <a:cs typeface="휴먼아미체"/>
              </a:rPr>
              <a:t>기본적으로</a:t>
            </a:r>
            <a:r>
              <a:rPr sz="2200" spc="-38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-30" dirty="0">
                <a:solidFill>
                  <a:srgbClr val="0066FF"/>
                </a:solidFill>
                <a:latin typeface="한컴산뜻돋움"/>
                <a:cs typeface="한컴산뜻돋움"/>
              </a:rPr>
              <a:t>&lt;span</a:t>
            </a:r>
            <a:r>
              <a:rPr sz="2200" spc="-8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125" dirty="0">
                <a:solidFill>
                  <a:srgbClr val="0066FF"/>
                </a:solidFill>
                <a:latin typeface="한컴산뜻돋움"/>
                <a:cs typeface="한컴산뜻돋움"/>
              </a:rPr>
              <a:t>class="bggreen"&gt;</a:t>
            </a:r>
            <a:r>
              <a:rPr sz="2200" spc="125" dirty="0">
                <a:solidFill>
                  <a:srgbClr val="001F5F"/>
                </a:solidFill>
                <a:latin typeface="휴먼아미체"/>
                <a:cs typeface="휴먼아미체"/>
              </a:rPr>
              <a:t>투명하기</a:t>
            </a:r>
            <a:r>
              <a:rPr sz="2200" spc="-4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105" dirty="0">
                <a:solidFill>
                  <a:srgbClr val="001F5F"/>
                </a:solidFill>
                <a:latin typeface="휴먼아미체"/>
                <a:cs typeface="휴먼아미체"/>
              </a:rPr>
              <a:t>때문에</a:t>
            </a:r>
            <a:r>
              <a:rPr sz="2200" spc="105" dirty="0">
                <a:solidFill>
                  <a:srgbClr val="0066FF"/>
                </a:solidFill>
                <a:latin typeface="한컴산뜻돋움"/>
                <a:cs typeface="한컴산뜻돋움"/>
              </a:rPr>
              <a:t>&lt;/span&gt;</a:t>
            </a:r>
            <a:r>
              <a:rPr sz="2200" spc="10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200" spc="-30" dirty="0">
                <a:solidFill>
                  <a:srgbClr val="0066FF"/>
                </a:solidFill>
                <a:latin typeface="한컴산뜻돋움"/>
                <a:cs typeface="한컴산뜻돋움"/>
              </a:rPr>
              <a:t>&lt;span</a:t>
            </a:r>
            <a:r>
              <a:rPr sz="2200" spc="-110" dirty="0">
                <a:solidFill>
                  <a:srgbClr val="0066FF"/>
                </a:solidFill>
                <a:latin typeface="한컴산뜻돋움"/>
                <a:cs typeface="한컴산뜻돋움"/>
              </a:rPr>
              <a:t> </a:t>
            </a:r>
            <a:r>
              <a:rPr sz="2200" spc="95" dirty="0">
                <a:solidFill>
                  <a:srgbClr val="0066FF"/>
                </a:solidFill>
                <a:latin typeface="한컴산뜻돋움"/>
                <a:cs typeface="한컴산뜻돋움"/>
              </a:rPr>
              <a:t>class="bgyellow"&gt;</a:t>
            </a:r>
            <a:r>
              <a:rPr sz="2200" spc="95" dirty="0">
                <a:solidFill>
                  <a:srgbClr val="001F5F"/>
                </a:solidFill>
                <a:latin typeface="휴먼아미체"/>
                <a:cs typeface="휴먼아미체"/>
              </a:rPr>
              <a:t>문서의</a:t>
            </a:r>
            <a:r>
              <a:rPr sz="2200" spc="-3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90" dirty="0">
                <a:solidFill>
                  <a:srgbClr val="001F5F"/>
                </a:solidFill>
                <a:latin typeface="휴먼아미체"/>
                <a:cs typeface="휴먼아미체"/>
              </a:rPr>
              <a:t>배경색이나</a:t>
            </a:r>
            <a:r>
              <a:rPr sz="2200" spc="-35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95" dirty="0">
                <a:solidFill>
                  <a:srgbClr val="001F5F"/>
                </a:solidFill>
                <a:latin typeface="휴먼아미체"/>
                <a:cs typeface="휴먼아미체"/>
              </a:rPr>
              <a:t>배경</a:t>
            </a:r>
            <a:r>
              <a:rPr sz="2200" spc="-38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680" dirty="0">
                <a:solidFill>
                  <a:srgbClr val="001F5F"/>
                </a:solidFill>
                <a:latin typeface="휴먼아미체"/>
                <a:cs typeface="휴먼아미체"/>
              </a:rPr>
              <a:t>이미지가</a:t>
            </a:r>
            <a:r>
              <a:rPr sz="2200" spc="-37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75" dirty="0">
                <a:solidFill>
                  <a:srgbClr val="001F5F"/>
                </a:solidFill>
                <a:latin typeface="휴먼아미체"/>
                <a:cs typeface="휴먼아미체"/>
              </a:rPr>
              <a:t>그대로</a:t>
            </a:r>
            <a:r>
              <a:rPr sz="2200" spc="-36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150" dirty="0">
                <a:solidFill>
                  <a:srgbClr val="001F5F"/>
                </a:solidFill>
                <a:latin typeface="휴먼아미체"/>
                <a:cs typeface="휴먼아미체"/>
              </a:rPr>
              <a:t>드러난다</a:t>
            </a:r>
            <a:r>
              <a:rPr sz="2200" spc="150" dirty="0">
                <a:solidFill>
                  <a:srgbClr val="001F5F"/>
                </a:solidFill>
                <a:latin typeface="한컴산뜻돋움"/>
                <a:cs typeface="한컴산뜻돋움"/>
              </a:rPr>
              <a:t>.</a:t>
            </a:r>
            <a:r>
              <a:rPr sz="2200" spc="150" dirty="0">
                <a:solidFill>
                  <a:srgbClr val="0066FF"/>
                </a:solidFill>
                <a:latin typeface="한컴산뜻돋움"/>
                <a:cs typeface="한컴산뜻돋움"/>
              </a:rPr>
              <a:t>&lt;/span&gt;</a:t>
            </a:r>
            <a:r>
              <a:rPr sz="2200" spc="15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200">
              <a:latin typeface="한컴산뜻돋움"/>
              <a:cs typeface="한컴산뜻돋움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32447" y="4591811"/>
            <a:ext cx="4267199" cy="22588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383779" y="1536208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45580" y="1531620"/>
            <a:ext cx="4466590" cy="3060700"/>
            <a:chOff x="6545580" y="1531620"/>
            <a:chExt cx="4466590" cy="30607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0284" y="1531620"/>
              <a:ext cx="219455" cy="2194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5580" y="1952244"/>
              <a:ext cx="4466589" cy="263956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DF0BB3-95F6-9D4D-9A38-3901B1E05BD1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87176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background-size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E75357-C3E0-DE93-0A7D-59F4445EA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72" y="1772816"/>
            <a:ext cx="5256584" cy="237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3D2D73-154A-071B-B81F-E9A168EE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9" y="1772816"/>
            <a:ext cx="5867479" cy="133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E76BC4-05C9-FF6C-47F3-7CC64AF3FE96}"/>
              </a:ext>
            </a:extLst>
          </p:cNvPr>
          <p:cNvSpPr txBox="1"/>
          <p:nvPr/>
        </p:nvSpPr>
        <p:spPr>
          <a:xfrm>
            <a:off x="2187718" y="4724400"/>
            <a:ext cx="7816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 크기를 조절할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8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이하에선 사용 불가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적용하며 각각 너비와 높이를 의미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높이에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250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쉼표를 사용해 크기 단위를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BackgroundFront.png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파일은 너비가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100%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적용</a:t>
            </a:r>
          </a:p>
        </p:txBody>
      </p:sp>
    </p:spTree>
    <p:extLst>
      <p:ext uri="{BB962C8B-B14F-4D97-AF65-F5344CB8AC3E}">
        <p14:creationId xmlns:p14="http://schemas.microsoft.com/office/powerpoint/2010/main" val="4008519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8821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background-repeat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83B6E7-BDE6-A2CC-74BD-411735F22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675916"/>
            <a:ext cx="5040560" cy="12703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ED7B5C5-0752-3FCE-D78B-7D3FD945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675916"/>
            <a:ext cx="5544616" cy="24642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89903-2ED3-91E9-F1F1-9F1CCA568C59}"/>
              </a:ext>
            </a:extLst>
          </p:cNvPr>
          <p:cNvSpPr txBox="1"/>
          <p:nvPr/>
        </p:nvSpPr>
        <p:spPr>
          <a:xfrm>
            <a:off x="2582859" y="4724400"/>
            <a:ext cx="7026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그림이 패턴을 이루어 여러 개 출력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이미지가 패턴을 이루게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</p:txBody>
      </p:sp>
    </p:spTree>
    <p:extLst>
      <p:ext uri="{BB962C8B-B14F-4D97-AF65-F5344CB8AC3E}">
        <p14:creationId xmlns:p14="http://schemas.microsoft.com/office/powerpoint/2010/main" val="3454347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102579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background-attachment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A4A406-FBFD-5269-A29F-27A225A99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04" y="1340768"/>
            <a:ext cx="4950837" cy="384693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5916486-6C38-F9AC-E640-6EA50C655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4"/>
          <a:stretch/>
        </p:blipFill>
        <p:spPr bwMode="auto">
          <a:xfrm>
            <a:off x="6168008" y="1340768"/>
            <a:ext cx="5112568" cy="180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D453468-93C5-C027-D64C-5E245D544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66"/>
          <a:stretch/>
        </p:blipFill>
        <p:spPr bwMode="auto">
          <a:xfrm>
            <a:off x="6168008" y="3818156"/>
            <a:ext cx="5112568" cy="155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8">
            <a:extLst>
              <a:ext uri="{FF2B5EF4-FFF2-40B4-BE49-F238E27FC236}">
                <a16:creationId xmlns:a16="http://schemas.microsoft.com/office/drawing/2014/main" id="{DB02BBE5-4F83-D52C-CAA7-E138E474CD2F}"/>
              </a:ext>
            </a:extLst>
          </p:cNvPr>
          <p:cNvSpPr/>
          <p:nvPr/>
        </p:nvSpPr>
        <p:spPr>
          <a:xfrm rot="5400000">
            <a:off x="8494569" y="3006360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C4BF0-30D1-F7EC-9EC9-FE0B41D0418A}"/>
              </a:ext>
            </a:extLst>
          </p:cNvPr>
          <p:cNvSpPr txBox="1"/>
          <p:nvPr/>
        </p:nvSpPr>
        <p:spPr>
          <a:xfrm>
            <a:off x="1425490" y="5517232"/>
            <a:ext cx="9341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배경 이미지를 어떠한 방식으로 화면에 붙일 것인지를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화면 스크롤에 따라 배경 이미지가 함께 이동한다는 뜻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fixed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 시 스크롤을 내려도 배경 이미지는 고정됨</a:t>
            </a:r>
          </a:p>
        </p:txBody>
      </p:sp>
    </p:spTree>
    <p:extLst>
      <p:ext uri="{BB962C8B-B14F-4D97-AF65-F5344CB8AC3E}">
        <p14:creationId xmlns:p14="http://schemas.microsoft.com/office/powerpoint/2010/main" val="2585946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9572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background-position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710C0D-ED43-4BB4-20DB-97CE20DB9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44824"/>
            <a:ext cx="4687456" cy="177843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AB80AC4-A4B1-F3AD-4E55-ACA81AE9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48" y="1844824"/>
            <a:ext cx="6275912" cy="284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E40D5-A10F-BF7C-FF35-9EB87EE917A1}"/>
              </a:ext>
            </a:extLst>
          </p:cNvPr>
          <p:cNvSpPr txBox="1"/>
          <p:nvPr/>
        </p:nvSpPr>
        <p:spPr>
          <a:xfrm>
            <a:off x="3802744" y="4869160"/>
            <a:ext cx="4586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값을 입력하면 각각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위치를 적용</a:t>
            </a:r>
          </a:p>
        </p:txBody>
      </p:sp>
    </p:spTree>
    <p:extLst>
      <p:ext uri="{BB962C8B-B14F-4D97-AF65-F5344CB8AC3E}">
        <p14:creationId xmlns:p14="http://schemas.microsoft.com/office/powerpoint/2010/main" val="3877173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그림자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3719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74548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그림자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text-shadow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ACADC8-A100-92A0-5882-20C25EF0C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1403891"/>
            <a:ext cx="63722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77430D-0DFD-D223-369A-3C7E40688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708920"/>
            <a:ext cx="4625340" cy="257556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C0AC2EA-565D-C343-3086-58C684EA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27" y="2708920"/>
            <a:ext cx="6147617" cy="25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2877A-0579-A146-1DEA-5158A7BFC6B5}"/>
              </a:ext>
            </a:extLst>
          </p:cNvPr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태그에 그림자를 부여해주는 속성</a:t>
            </a:r>
          </a:p>
        </p:txBody>
      </p:sp>
    </p:spTree>
    <p:extLst>
      <p:ext uri="{BB962C8B-B14F-4D97-AF65-F5344CB8AC3E}">
        <p14:creationId xmlns:p14="http://schemas.microsoft.com/office/powerpoint/2010/main" val="2628790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7340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그림자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box-shadow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BAB22A9-0BA8-6A6D-FC5B-873A6E828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509767"/>
            <a:ext cx="6181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3D34AE-5C18-7B97-0AB4-DE94999A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2949505"/>
            <a:ext cx="4276599" cy="2649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3C751D-6B72-D2E7-61CD-14FD08599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5592925"/>
            <a:ext cx="4276601" cy="627047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AD9893A-AB89-441A-3281-CC169A5A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949505"/>
            <a:ext cx="6336704" cy="248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8FA18-2320-823A-0FB5-BAF80CD8120B}"/>
              </a:ext>
            </a:extLst>
          </p:cNvPr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박스에 그림자를 부여해주는 속성</a:t>
            </a:r>
          </a:p>
        </p:txBody>
      </p:sp>
    </p:spTree>
    <p:extLst>
      <p:ext uri="{BB962C8B-B14F-4D97-AF65-F5344CB8AC3E}">
        <p14:creationId xmlns:p14="http://schemas.microsoft.com/office/powerpoint/2010/main" val="19969725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77270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그림자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box-shadow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8512560-9220-1021-90E6-0C2D722F8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593151"/>
            <a:ext cx="6336704" cy="367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34824-F16A-E87E-9728-782D17115CDF}"/>
              </a:ext>
            </a:extLst>
          </p:cNvPr>
          <p:cNvSpPr txBox="1"/>
          <p:nvPr/>
        </p:nvSpPr>
        <p:spPr>
          <a:xfrm>
            <a:off x="2893841" y="5445224"/>
            <a:ext cx="6404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Generator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툴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http://css3generator.com/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box-shadow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text-shadow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쉽게 생성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원하는 형태의 스타일을 정하고 생성된 코드를 복사해 스타일시트에 붙여 넣으면 됨</a:t>
            </a:r>
          </a:p>
        </p:txBody>
      </p:sp>
    </p:spTree>
    <p:extLst>
      <p:ext uri="{BB962C8B-B14F-4D97-AF65-F5344CB8AC3E}">
        <p14:creationId xmlns:p14="http://schemas.microsoft.com/office/powerpoint/2010/main" val="31045327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21284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608557"/>
            <a:ext cx="10855325" cy="205232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background-image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1945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요소의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배경</a:t>
            </a:r>
            <a:r>
              <a:rPr sz="3200" b="1" spc="-18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이미지를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195" dirty="0">
                <a:latin typeface="나눔고딕 ExtraBold"/>
                <a:cs typeface="나눔고딕 ExtraBold"/>
              </a:rPr>
              <a:t>지정</a:t>
            </a:r>
            <a:r>
              <a:rPr sz="2400" spc="195" dirty="0">
                <a:latin typeface="휴먼아미체"/>
                <a:cs typeface="휴먼아미체"/>
              </a:rPr>
              <a:t>한다</a:t>
            </a:r>
            <a:r>
              <a:rPr sz="2400" spc="195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지정할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혹시</a:t>
            </a:r>
            <a:endParaRPr sz="2400" dirty="0">
              <a:latin typeface="휴먼아미체"/>
              <a:cs typeface="휴먼아미체"/>
            </a:endParaRPr>
          </a:p>
          <a:p>
            <a:pPr marL="431800" marR="5080">
              <a:lnSpc>
                <a:spcPct val="100000"/>
              </a:lnSpc>
              <a:spcBef>
                <a:spcPts val="80"/>
              </a:spcBef>
            </a:pP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없을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경우를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대비해서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배경색도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함께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지정해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놓는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것이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좋다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배경색을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지정 </a:t>
            </a:r>
            <a:r>
              <a:rPr sz="2400" spc="740" dirty="0">
                <a:latin typeface="휴먼아미체"/>
                <a:cs typeface="휴먼아미체"/>
              </a:rPr>
              <a:t>했더라도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있으면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배경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배경색을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덮어쓰게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606296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0020" y="4130040"/>
            <a:ext cx="11732260" cy="2727960"/>
            <a:chOff x="160020" y="4130040"/>
            <a:chExt cx="11732260" cy="27279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" y="4130040"/>
              <a:ext cx="11731750" cy="2727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88" y="5097780"/>
              <a:ext cx="1153667" cy="4785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300" y="5064252"/>
              <a:ext cx="672083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775" y="5161788"/>
              <a:ext cx="637031" cy="27736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24580" y="4994236"/>
            <a:ext cx="9019540" cy="133794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1235"/>
              </a:spcBef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  <a:spcBef>
                <a:spcPts val="1035"/>
              </a:spcBef>
            </a:pPr>
            <a:r>
              <a:rPr sz="22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BODY</a:t>
            </a:r>
            <a:r>
              <a:rPr sz="22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2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background-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image:</a:t>
            </a:r>
            <a:r>
              <a:rPr sz="22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url("flower.gif")</a:t>
            </a:r>
            <a:r>
              <a:rPr sz="22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2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405" dirty="0">
                <a:solidFill>
                  <a:srgbClr val="0066FF"/>
                </a:solidFill>
                <a:latin typeface="한컴산뜻돋움"/>
                <a:cs typeface="한컴산뜻돋움"/>
              </a:rPr>
              <a:t>/*</a:t>
            </a:r>
            <a:r>
              <a:rPr sz="2200" spc="405" dirty="0">
                <a:solidFill>
                  <a:srgbClr val="0066FF"/>
                </a:solidFill>
                <a:latin typeface="휴먼아미체"/>
                <a:cs typeface="휴먼아미체"/>
              </a:rPr>
              <a:t>문서</a:t>
            </a:r>
            <a:r>
              <a:rPr sz="2200" spc="-395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200" spc="625" dirty="0">
                <a:solidFill>
                  <a:srgbClr val="0066FF"/>
                </a:solidFill>
                <a:latin typeface="휴먼아미체"/>
                <a:cs typeface="휴먼아미체"/>
              </a:rPr>
              <a:t>전체의</a:t>
            </a:r>
            <a:r>
              <a:rPr sz="2200" spc="-38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200" spc="595" dirty="0">
                <a:solidFill>
                  <a:srgbClr val="0066FF"/>
                </a:solidFill>
                <a:latin typeface="휴먼아미체"/>
                <a:cs typeface="휴먼아미체"/>
              </a:rPr>
              <a:t>배경</a:t>
            </a:r>
            <a:r>
              <a:rPr sz="2200" spc="-38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200" spc="409" dirty="0">
                <a:solidFill>
                  <a:srgbClr val="0066FF"/>
                </a:solidFill>
                <a:latin typeface="휴먼아미체"/>
                <a:cs typeface="휴먼아미체"/>
              </a:rPr>
              <a:t>이미지</a:t>
            </a:r>
            <a:r>
              <a:rPr sz="2200" spc="409" dirty="0">
                <a:solidFill>
                  <a:srgbClr val="0066FF"/>
                </a:solidFill>
                <a:latin typeface="한컴산뜻돋움"/>
                <a:cs typeface="한컴산뜻돋움"/>
              </a:rPr>
              <a:t>*/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2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2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background-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image:</a:t>
            </a:r>
            <a:r>
              <a:rPr sz="22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url("bg_rect.gif")</a:t>
            </a:r>
            <a:r>
              <a:rPr sz="22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2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325" dirty="0">
                <a:solidFill>
                  <a:srgbClr val="0066FF"/>
                </a:solidFill>
                <a:latin typeface="한컴산뜻돋움"/>
                <a:cs typeface="한컴산뜻돋움"/>
              </a:rPr>
              <a:t>/*</a:t>
            </a:r>
            <a:r>
              <a:rPr sz="2200" spc="325" dirty="0">
                <a:solidFill>
                  <a:srgbClr val="0066FF"/>
                </a:solidFill>
                <a:latin typeface="휴먼아미체"/>
                <a:cs typeface="휴먼아미체"/>
              </a:rPr>
              <a:t>단락에</a:t>
            </a:r>
            <a:r>
              <a:rPr sz="2200" spc="-40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200" spc="535" dirty="0">
                <a:solidFill>
                  <a:srgbClr val="0066FF"/>
                </a:solidFill>
                <a:latin typeface="휴먼아미체"/>
                <a:cs typeface="휴먼아미체"/>
              </a:rPr>
              <a:t>대한</a:t>
            </a:r>
            <a:r>
              <a:rPr sz="2200" spc="-385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200" spc="595" dirty="0">
                <a:solidFill>
                  <a:srgbClr val="0066FF"/>
                </a:solidFill>
                <a:latin typeface="휴먼아미체"/>
                <a:cs typeface="휴먼아미체"/>
              </a:rPr>
              <a:t>배경</a:t>
            </a:r>
            <a:r>
              <a:rPr sz="2200" spc="-400" dirty="0">
                <a:solidFill>
                  <a:srgbClr val="0066FF"/>
                </a:solidFill>
                <a:latin typeface="휴먼아미체"/>
                <a:cs typeface="휴먼아미체"/>
              </a:rPr>
              <a:t> </a:t>
            </a:r>
            <a:r>
              <a:rPr sz="2200" spc="409" dirty="0">
                <a:solidFill>
                  <a:srgbClr val="0066FF"/>
                </a:solidFill>
                <a:latin typeface="휴먼아미체"/>
                <a:cs typeface="휴먼아미체"/>
              </a:rPr>
              <a:t>이미지</a:t>
            </a:r>
            <a:r>
              <a:rPr sz="2200" spc="409" dirty="0">
                <a:solidFill>
                  <a:srgbClr val="0066FF"/>
                </a:solidFill>
                <a:latin typeface="한컴산뜻돋움"/>
                <a:cs typeface="한컴산뜻돋움"/>
              </a:rPr>
              <a:t>*/</a:t>
            </a:r>
            <a:endParaRPr sz="2200">
              <a:latin typeface="한컴산뜻돋움"/>
              <a:cs typeface="한컴산뜻돋움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69010" y="3073659"/>
            <a:ext cx="11222990" cy="2358390"/>
            <a:chOff x="969010" y="3073659"/>
            <a:chExt cx="11222990" cy="235839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8864" y="3674364"/>
              <a:ext cx="10613136" cy="17572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0536" y="4258055"/>
              <a:ext cx="8849867" cy="2719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75360" y="3080009"/>
              <a:ext cx="9210040" cy="1193800"/>
            </a:xfrm>
            <a:custGeom>
              <a:avLst/>
              <a:gdLst/>
              <a:ahLst/>
              <a:cxnLst/>
              <a:rect l="l" t="t" r="r" b="b"/>
              <a:pathLst>
                <a:path w="9210040" h="1193800">
                  <a:moveTo>
                    <a:pt x="9105265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12"/>
                  </a:lnTo>
                  <a:lnTo>
                    <a:pt x="8194" y="1129603"/>
                  </a:lnTo>
                  <a:lnTo>
                    <a:pt x="30540" y="1162750"/>
                  </a:lnTo>
                  <a:lnTo>
                    <a:pt x="63682" y="1185097"/>
                  </a:lnTo>
                  <a:lnTo>
                    <a:pt x="104267" y="1193291"/>
                  </a:lnTo>
                  <a:lnTo>
                    <a:pt x="9105265" y="1193291"/>
                  </a:lnTo>
                  <a:lnTo>
                    <a:pt x="9145849" y="1185097"/>
                  </a:lnTo>
                  <a:lnTo>
                    <a:pt x="9178991" y="1162750"/>
                  </a:lnTo>
                  <a:lnTo>
                    <a:pt x="9201337" y="1129603"/>
                  </a:lnTo>
                  <a:lnTo>
                    <a:pt x="9209532" y="1089012"/>
                  </a:lnTo>
                  <a:lnTo>
                    <a:pt x="9209532" y="104266"/>
                  </a:lnTo>
                  <a:lnTo>
                    <a:pt x="9201337" y="63682"/>
                  </a:lnTo>
                  <a:lnTo>
                    <a:pt x="9178991" y="30540"/>
                  </a:lnTo>
                  <a:lnTo>
                    <a:pt x="9145849" y="8194"/>
                  </a:lnTo>
                  <a:lnTo>
                    <a:pt x="9105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5360" y="3080009"/>
              <a:ext cx="9210040" cy="1193800"/>
            </a:xfrm>
            <a:custGeom>
              <a:avLst/>
              <a:gdLst/>
              <a:ahLst/>
              <a:cxnLst/>
              <a:rect l="l" t="t" r="r" b="b"/>
              <a:pathLst>
                <a:path w="921004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9105265" y="0"/>
                  </a:lnTo>
                  <a:lnTo>
                    <a:pt x="9145849" y="8194"/>
                  </a:lnTo>
                  <a:lnTo>
                    <a:pt x="9178991" y="30540"/>
                  </a:lnTo>
                  <a:lnTo>
                    <a:pt x="9201337" y="63682"/>
                  </a:lnTo>
                  <a:lnTo>
                    <a:pt x="9209532" y="104266"/>
                  </a:lnTo>
                  <a:lnTo>
                    <a:pt x="9209532" y="1089012"/>
                  </a:lnTo>
                  <a:lnTo>
                    <a:pt x="9201337" y="1129603"/>
                  </a:lnTo>
                  <a:lnTo>
                    <a:pt x="9178991" y="1162750"/>
                  </a:lnTo>
                  <a:lnTo>
                    <a:pt x="9145849" y="1185097"/>
                  </a:lnTo>
                  <a:lnTo>
                    <a:pt x="9105265" y="1193291"/>
                  </a:lnTo>
                  <a:lnTo>
                    <a:pt x="104267" y="1193291"/>
                  </a:lnTo>
                  <a:lnTo>
                    <a:pt x="63682" y="1185097"/>
                  </a:lnTo>
                  <a:lnTo>
                    <a:pt x="30540" y="1162750"/>
                  </a:lnTo>
                  <a:lnTo>
                    <a:pt x="8194" y="1129603"/>
                  </a:lnTo>
                  <a:lnTo>
                    <a:pt x="0" y="1089012"/>
                  </a:lnTo>
                  <a:lnTo>
                    <a:pt x="0" y="104266"/>
                  </a:lnTo>
                  <a:close/>
                </a:path>
              </a:pathLst>
            </a:custGeom>
            <a:ln w="1219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4420" y="3163829"/>
              <a:ext cx="9016365" cy="1042669"/>
            </a:xfrm>
            <a:custGeom>
              <a:avLst/>
              <a:gdLst/>
              <a:ahLst/>
              <a:cxnLst/>
              <a:rect l="l" t="t" r="r" b="b"/>
              <a:pathLst>
                <a:path w="9016365" h="1042670">
                  <a:moveTo>
                    <a:pt x="8906700" y="0"/>
                  </a:moveTo>
                  <a:lnTo>
                    <a:pt x="109283" y="0"/>
                  </a:lnTo>
                  <a:lnTo>
                    <a:pt x="66747" y="8586"/>
                  </a:lnTo>
                  <a:lnTo>
                    <a:pt x="32010" y="32005"/>
                  </a:lnTo>
                  <a:lnTo>
                    <a:pt x="8588" y="66742"/>
                  </a:lnTo>
                  <a:lnTo>
                    <a:pt x="0" y="109283"/>
                  </a:lnTo>
                  <a:lnTo>
                    <a:pt x="0" y="933119"/>
                  </a:lnTo>
                  <a:lnTo>
                    <a:pt x="8588" y="975663"/>
                  </a:lnTo>
                  <a:lnTo>
                    <a:pt x="32010" y="1010404"/>
                  </a:lnTo>
                  <a:lnTo>
                    <a:pt x="66747" y="1033827"/>
                  </a:lnTo>
                  <a:lnTo>
                    <a:pt x="109283" y="1042416"/>
                  </a:lnTo>
                  <a:lnTo>
                    <a:pt x="8906700" y="1042416"/>
                  </a:lnTo>
                  <a:lnTo>
                    <a:pt x="8949236" y="1033827"/>
                  </a:lnTo>
                  <a:lnTo>
                    <a:pt x="8983973" y="1010404"/>
                  </a:lnTo>
                  <a:lnTo>
                    <a:pt x="9007395" y="975663"/>
                  </a:lnTo>
                  <a:lnTo>
                    <a:pt x="9015984" y="933119"/>
                  </a:lnTo>
                  <a:lnTo>
                    <a:pt x="9015984" y="109283"/>
                  </a:lnTo>
                  <a:lnTo>
                    <a:pt x="9007395" y="66742"/>
                  </a:lnTo>
                  <a:lnTo>
                    <a:pt x="8983973" y="32005"/>
                  </a:lnTo>
                  <a:lnTo>
                    <a:pt x="8949236" y="8586"/>
                  </a:lnTo>
                  <a:lnTo>
                    <a:pt x="890670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216" y="3300984"/>
              <a:ext cx="1185671" cy="871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1972" y="3300984"/>
              <a:ext cx="1185671" cy="871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5204" y="3300984"/>
              <a:ext cx="868679" cy="8717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2967" y="3300983"/>
              <a:ext cx="737615" cy="8717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58895" y="3300984"/>
              <a:ext cx="1502663" cy="8717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90644" y="3300984"/>
              <a:ext cx="1185671" cy="8717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5400" y="3300984"/>
              <a:ext cx="1185671" cy="8717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9384" y="3300984"/>
              <a:ext cx="1801367" cy="8717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89064" y="3300984"/>
              <a:ext cx="1185671" cy="871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3819" y="3300984"/>
              <a:ext cx="868679" cy="8717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00060" y="3300984"/>
              <a:ext cx="1801367" cy="87172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609670" y="3418263"/>
            <a:ext cx="7945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사용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가능</a:t>
            </a: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이미지</a:t>
            </a:r>
            <a:r>
              <a:rPr sz="28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파일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경로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,</a:t>
            </a:r>
            <a:r>
              <a:rPr sz="2800" b="1" spc="-10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none</a:t>
            </a:r>
            <a:r>
              <a:rPr sz="2800" b="1" spc="-9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초기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800" b="1" spc="-15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none)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2779776"/>
            <a:ext cx="10800715" cy="306705"/>
            <a:chOff x="0" y="2779776"/>
            <a:chExt cx="10800715" cy="306705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0430" y="2779776"/>
              <a:ext cx="4990157" cy="30601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848356"/>
              <a:ext cx="5811710" cy="23762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A434BC-F2CD-1408-83BF-DD4A20D2F547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" y="678180"/>
            <a:ext cx="11731750" cy="617981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18388" y="1516380"/>
            <a:ext cx="1153795" cy="680085"/>
            <a:chOff x="818388" y="1516380"/>
            <a:chExt cx="1153795" cy="6800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388" y="1548384"/>
              <a:ext cx="1153667" cy="480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300" y="1516380"/>
              <a:ext cx="672083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776" y="1612392"/>
              <a:ext cx="637031" cy="2788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56248" y="793036"/>
            <a:ext cx="6875145" cy="5324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background-image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750">
              <a:latin typeface="한컴산뜻돋움"/>
              <a:cs typeface="한컴산뜻돋움"/>
            </a:endParaRPr>
          </a:p>
          <a:p>
            <a:pPr marL="891540">
              <a:lnSpc>
                <a:spcPct val="100000"/>
              </a:lnSpc>
              <a:spcBef>
                <a:spcPts val="5"/>
              </a:spcBef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>
              <a:latin typeface="함초롬바탕"/>
              <a:cs typeface="함초롬바탕"/>
            </a:endParaRPr>
          </a:p>
          <a:p>
            <a:pPr marL="288290">
              <a:lnSpc>
                <a:spcPct val="100000"/>
              </a:lnSpc>
              <a:spcBef>
                <a:spcPts val="885"/>
              </a:spcBef>
            </a:pPr>
            <a:r>
              <a:rPr sz="22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&lt;META</a:t>
            </a:r>
            <a:r>
              <a:rPr sz="2200" spc="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charset=utf-8&gt;</a:t>
            </a:r>
            <a:endParaRPr sz="2200">
              <a:latin typeface="한컴산뜻돋움"/>
              <a:cs typeface="한컴산뜻돋움"/>
            </a:endParaRPr>
          </a:p>
          <a:p>
            <a:pPr marL="28829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200">
              <a:latin typeface="한컴산뜻돋움"/>
              <a:cs typeface="한컴산뜻돋움"/>
            </a:endParaRPr>
          </a:p>
          <a:p>
            <a:pPr marL="288290">
              <a:lnSpc>
                <a:spcPct val="100000"/>
              </a:lnSpc>
            </a:pPr>
            <a:r>
              <a:rPr sz="22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.a{color:#ffffff;font-</a:t>
            </a: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size:24px;}</a:t>
            </a:r>
            <a:endParaRPr sz="2200">
              <a:latin typeface="한컴산뜻돋움"/>
              <a:cs typeface="한컴산뜻돋움"/>
            </a:endParaRPr>
          </a:p>
          <a:p>
            <a:pPr marL="288290" marR="1109980">
              <a:lnSpc>
                <a:spcPct val="100000"/>
              </a:lnSpc>
            </a:pPr>
            <a:r>
              <a:rPr sz="2200" dirty="0">
                <a:solidFill>
                  <a:srgbClr val="FF0000"/>
                </a:solidFill>
                <a:latin typeface="한컴산뜻돋움"/>
                <a:cs typeface="한컴산뜻돋움"/>
              </a:rPr>
              <a:t>P</a:t>
            </a:r>
            <a:r>
              <a:rPr sz="2200" spc="-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200" spc="-30" dirty="0">
                <a:solidFill>
                  <a:srgbClr val="00AFEF"/>
                </a:solidFill>
                <a:latin typeface="한컴산뜻돋움"/>
                <a:cs typeface="한컴산뜻돋움"/>
              </a:rPr>
              <a:t>{background-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image:url("pattern_d.jpg"); </a:t>
            </a:r>
            <a:r>
              <a:rPr sz="2200" spc="-30" dirty="0">
                <a:solidFill>
                  <a:srgbClr val="00AFEF"/>
                </a:solidFill>
                <a:latin typeface="한컴산뜻돋움"/>
                <a:cs typeface="한컴산뜻돋움"/>
              </a:rPr>
              <a:t>font-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size:24px;}</a:t>
            </a:r>
            <a:endParaRPr sz="2200">
              <a:latin typeface="한컴산뜻돋움"/>
              <a:cs typeface="한컴산뜻돋움"/>
            </a:endParaRPr>
          </a:p>
          <a:p>
            <a:pPr marL="288290">
              <a:lnSpc>
                <a:spcPct val="100000"/>
              </a:lnSpc>
            </a:pPr>
            <a:r>
              <a:rPr sz="2200" spc="-35" dirty="0">
                <a:solidFill>
                  <a:srgbClr val="FF0000"/>
                </a:solidFill>
                <a:latin typeface="한컴산뜻돋움"/>
                <a:cs typeface="한컴산뜻돋움"/>
              </a:rPr>
              <a:t>BODY</a:t>
            </a:r>
            <a:r>
              <a:rPr sz="2200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{background-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image:url("pattern_e.jpg");}</a:t>
            </a:r>
            <a:endParaRPr sz="2200">
              <a:latin typeface="한컴산뜻돋움"/>
              <a:cs typeface="한컴산뜻돋움"/>
            </a:endParaRPr>
          </a:p>
          <a:p>
            <a:pPr marL="28829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200">
              <a:latin typeface="한컴산뜻돋움"/>
              <a:cs typeface="한컴산뜻돋움"/>
            </a:endParaRPr>
          </a:p>
          <a:p>
            <a:pPr marL="28829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200">
              <a:latin typeface="한컴산뜻돋움"/>
              <a:cs typeface="한컴산뜻돋움"/>
            </a:endParaRPr>
          </a:p>
          <a:p>
            <a:pPr marL="288290">
              <a:lnSpc>
                <a:spcPct val="100000"/>
              </a:lnSpc>
            </a:pPr>
            <a:r>
              <a:rPr sz="22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&lt;span</a:t>
            </a:r>
            <a:r>
              <a:rPr sz="22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145" dirty="0">
                <a:solidFill>
                  <a:srgbClr val="001F5F"/>
                </a:solidFill>
                <a:latin typeface="한컴산뜻돋움"/>
                <a:cs typeface="한컴산뜻돋움"/>
              </a:rPr>
              <a:t>class=a&gt;</a:t>
            </a:r>
            <a:r>
              <a:rPr sz="2200" spc="145" dirty="0">
                <a:solidFill>
                  <a:srgbClr val="001F5F"/>
                </a:solidFill>
                <a:latin typeface="휴먼아미체"/>
                <a:cs typeface="휴먼아미체"/>
              </a:rPr>
              <a:t>문서</a:t>
            </a:r>
            <a:r>
              <a:rPr sz="2200" spc="-39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625" dirty="0">
                <a:solidFill>
                  <a:srgbClr val="001F5F"/>
                </a:solidFill>
                <a:latin typeface="휴먼아미체"/>
                <a:cs typeface="휴먼아미체"/>
              </a:rPr>
              <a:t>전체의</a:t>
            </a:r>
            <a:r>
              <a:rPr sz="2200" spc="-4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95" dirty="0">
                <a:solidFill>
                  <a:srgbClr val="001F5F"/>
                </a:solidFill>
                <a:latin typeface="휴먼아미체"/>
                <a:cs typeface="휴먼아미체"/>
              </a:rPr>
              <a:t>배경</a:t>
            </a:r>
            <a:r>
              <a:rPr sz="2200" spc="-4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185" dirty="0">
                <a:solidFill>
                  <a:srgbClr val="001F5F"/>
                </a:solidFill>
                <a:latin typeface="휴먼아미체"/>
                <a:cs typeface="휴먼아미체"/>
              </a:rPr>
              <a:t>이미지</a:t>
            </a:r>
            <a:r>
              <a:rPr sz="2200" spc="185" dirty="0">
                <a:solidFill>
                  <a:srgbClr val="001F5F"/>
                </a:solidFill>
                <a:latin typeface="한컴산뜻돋움"/>
                <a:cs typeface="한컴산뜻돋움"/>
              </a:rPr>
              <a:t>&lt;/span&gt;</a:t>
            </a:r>
            <a:endParaRPr sz="2200">
              <a:latin typeface="한컴산뜻돋움"/>
              <a:cs typeface="한컴산뜻돋움"/>
            </a:endParaRPr>
          </a:p>
          <a:p>
            <a:pPr marL="288290">
              <a:lnSpc>
                <a:spcPct val="100000"/>
              </a:lnSpc>
            </a:pPr>
            <a:r>
              <a:rPr sz="2200" spc="27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200" spc="270" dirty="0">
                <a:solidFill>
                  <a:srgbClr val="001F5F"/>
                </a:solidFill>
                <a:latin typeface="휴먼아미체"/>
                <a:cs typeface="휴먼아미체"/>
              </a:rPr>
              <a:t>단락에</a:t>
            </a:r>
            <a:r>
              <a:rPr sz="2200" spc="-42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35" dirty="0">
                <a:solidFill>
                  <a:srgbClr val="001F5F"/>
                </a:solidFill>
                <a:latin typeface="휴먼아미체"/>
                <a:cs typeface="휴먼아미체"/>
              </a:rPr>
              <a:t>대한</a:t>
            </a:r>
            <a:r>
              <a:rPr sz="2200" spc="-4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95" dirty="0">
                <a:solidFill>
                  <a:srgbClr val="001F5F"/>
                </a:solidFill>
                <a:latin typeface="휴먼아미체"/>
                <a:cs typeface="휴먼아미체"/>
              </a:rPr>
              <a:t>배경</a:t>
            </a:r>
            <a:r>
              <a:rPr sz="2200" spc="-40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285" dirty="0">
                <a:solidFill>
                  <a:srgbClr val="001F5F"/>
                </a:solidFill>
                <a:latin typeface="휴먼아미체"/>
                <a:cs typeface="휴먼아미체"/>
              </a:rPr>
              <a:t>이미지</a:t>
            </a:r>
            <a:r>
              <a:rPr sz="2200" spc="28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200">
              <a:latin typeface="한컴산뜻돋움"/>
              <a:cs typeface="한컴산뜻돋움"/>
            </a:endParaRPr>
          </a:p>
          <a:p>
            <a:pPr marL="288290">
              <a:lnSpc>
                <a:spcPct val="100000"/>
              </a:lnSpc>
            </a:pPr>
            <a:r>
              <a:rPr sz="2200" spc="38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200" spc="385" dirty="0">
                <a:solidFill>
                  <a:srgbClr val="001F5F"/>
                </a:solidFill>
                <a:latin typeface="휴먼아미체"/>
                <a:cs typeface="휴먼아미체"/>
              </a:rPr>
              <a:t>문서의</a:t>
            </a:r>
            <a:r>
              <a:rPr sz="2200" spc="-42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90" dirty="0">
                <a:solidFill>
                  <a:srgbClr val="001F5F"/>
                </a:solidFill>
                <a:latin typeface="휴먼아미체"/>
                <a:cs typeface="휴먼아미체"/>
              </a:rPr>
              <a:t>배경색이나</a:t>
            </a:r>
            <a:r>
              <a:rPr sz="2200" spc="-38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595" dirty="0">
                <a:solidFill>
                  <a:srgbClr val="001F5F"/>
                </a:solidFill>
                <a:latin typeface="휴먼아미체"/>
                <a:cs typeface="휴먼아미체"/>
              </a:rPr>
              <a:t>배경</a:t>
            </a:r>
            <a:r>
              <a:rPr sz="2200" spc="-39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680" dirty="0">
                <a:solidFill>
                  <a:srgbClr val="001F5F"/>
                </a:solidFill>
                <a:latin typeface="휴먼아미체"/>
                <a:cs typeface="휴먼아미체"/>
              </a:rPr>
              <a:t>이미지가</a:t>
            </a:r>
            <a:r>
              <a:rPr sz="2200" spc="-38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75" dirty="0">
                <a:solidFill>
                  <a:srgbClr val="001F5F"/>
                </a:solidFill>
                <a:latin typeface="휴먼아미체"/>
                <a:cs typeface="휴먼아미체"/>
              </a:rPr>
              <a:t>그대로</a:t>
            </a:r>
            <a:r>
              <a:rPr sz="2200" spc="-39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300" dirty="0">
                <a:solidFill>
                  <a:srgbClr val="001F5F"/>
                </a:solidFill>
                <a:latin typeface="휴먼아미체"/>
                <a:cs typeface="휴먼아미체"/>
              </a:rPr>
              <a:t>드러난다</a:t>
            </a:r>
            <a:r>
              <a:rPr sz="2200" spc="300" dirty="0">
                <a:solidFill>
                  <a:srgbClr val="001F5F"/>
                </a:solidFill>
                <a:latin typeface="한컴산뜻돋움"/>
                <a:cs typeface="한컴산뜻돋움"/>
              </a:rPr>
              <a:t>.&lt;/p&gt;</a:t>
            </a:r>
            <a:endParaRPr sz="2200">
              <a:latin typeface="한컴산뜻돋움"/>
              <a:cs typeface="한컴산뜻돋움"/>
            </a:endParaRPr>
          </a:p>
          <a:p>
            <a:pPr marL="28829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200">
              <a:latin typeface="한컴산뜻돋움"/>
              <a:cs typeface="한컴산뜻돋움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57188" y="1548383"/>
            <a:ext cx="4831080" cy="2356485"/>
            <a:chOff x="6457188" y="1548383"/>
            <a:chExt cx="4831080" cy="235648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7188" y="1548383"/>
              <a:ext cx="4831079" cy="21320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9128" y="3680460"/>
              <a:ext cx="4267199" cy="2243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D42E95-50B9-3933-DC85-49F93E26448C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 스타일 시트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5591</Words>
  <Application>Microsoft Office PowerPoint</Application>
  <PresentationFormat>와이드스크린</PresentationFormat>
  <Paragraphs>790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9" baseType="lpstr">
      <vt:lpstr>D2Coding</vt:lpstr>
      <vt:lpstr>KoPubWorld돋움체 Bold</vt:lpstr>
      <vt:lpstr>나눔고딕</vt:lpstr>
      <vt:lpstr>나눔고딕 ExtraBold</vt:lpstr>
      <vt:lpstr>맑은 고딕</vt:lpstr>
      <vt:lpstr>한컴산뜻돋움</vt:lpstr>
      <vt:lpstr>함초롬바탕</vt:lpstr>
      <vt:lpstr>휴먼아미체</vt:lpstr>
      <vt:lpstr>Arial</vt:lpstr>
      <vt:lpstr>Times New Roman</vt:lpstr>
      <vt:lpstr>Office 테마</vt:lpstr>
      <vt:lpstr>PowerPoint 프레젠테이션</vt:lpstr>
      <vt:lpstr>01[HTML+CSS+ JAVASCRIPT] CSS색상</vt:lpstr>
      <vt:lpstr>PowerPoint 프레젠테이션</vt:lpstr>
      <vt:lpstr>01[HTML+CSS+ JAVASCRIPT] CSS배경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백분율 백분율(% %)</vt:lpstr>
      <vt:lpstr>3 키워드(left, center, right, top, center, bottom)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01[HTML+CSS+ JAVASCRIPT] 그러데이션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01[HTML+CSS+ JAVASCRIPT] 테두리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테두리 스타일시트(CSS)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테두리 스타일시트(CSS)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01[HTML+CSS+ JAVASCRIPT] 그림자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25</cp:revision>
  <dcterms:created xsi:type="dcterms:W3CDTF">2023-02-26T07:55:58Z</dcterms:created>
  <dcterms:modified xsi:type="dcterms:W3CDTF">2023-05-12T10:58:25Z</dcterms:modified>
</cp:coreProperties>
</file>